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s/comment1.xml" ContentType="application/vnd.openxmlformats-officedocument.presentationml.comments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media/image2.jpeg" ContentType="image/jpeg"/>
  <Override PartName="/ppt/media/image3.jpeg" ContentType="image/jpeg"/>
  <Override PartName="/ppt/theme/theme2.xml" ContentType="application/vnd.openxmlformats-officedocument.theme+xml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8"/>
    <p:sldId id="286" r:id="rId39"/>
    <p:sldId id="287" r:id="rId40"/>
    <p:sldId id="288" r:id="rId4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1pPr>
    <a:lvl2pPr marL="0" marR="0" indent="3429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2pPr>
    <a:lvl3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3pPr>
    <a:lvl4pPr marL="0" marR="0" indent="10287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4pPr>
    <a:lvl5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5pPr>
    <a:lvl6pPr marL="0" marR="0" indent="17145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6pPr>
    <a:lvl7pPr marL="0" marR="0" indent="2057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7pPr>
    <a:lvl8pPr marL="0" marR="0" indent="24003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8pPr>
    <a:lvl9pPr marL="0" marR="0" indent="2743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mAuthor id="0" name="Michael Schwarzkopf" initials="M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8F44A2F1-9E1F-4B54-A3A2-5F16C0AD49E2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5C7C9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4C3C2611-4C71-4FC5-86AE-919BDF0F9419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comments" Target="comments/comment1.xml"/><Relationship Id="rId38" Type="http://schemas.openxmlformats.org/officeDocument/2006/relationships/slide" Target="slides/slide30.xml"/><Relationship Id="rId39" Type="http://schemas.openxmlformats.org/officeDocument/2006/relationships/slide" Target="slides/slide31.xml"/><Relationship Id="rId40" Type="http://schemas.openxmlformats.org/officeDocument/2006/relationships/slide" Target="slides/slide32.xml"/><Relationship Id="rId41" Type="http://schemas.openxmlformats.org/officeDocument/2006/relationships/slide" Target="slides/slide33.xml"/></Relationships>
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m authorId="0" dt="2022-01-10T18:13:46.259" idx="1">
    <p:pos x="924" y="4408"/>
    <p:text>dort alle Infos im Downloadbereich
Schulstiftung im Bistum Osnabrück
Sabine Kruse
Hohe Straße 8-9, 28195 Bremen Telefon: 0421 3694-147
E-Mail: s.kruse@kirchenamt-bremen.de</p:text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3" name="Shape 143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584200" latinLnBrk="0">
      <a:defRPr sz="2200">
        <a:latin typeface="Lucida Grande"/>
        <a:ea typeface="Lucida Grande"/>
        <a:cs typeface="Lucida Grande"/>
        <a:sym typeface="Lucida Grande"/>
      </a:defRPr>
    </a:lvl1pPr>
    <a:lvl2pPr indent="228600" defTabSz="584200" latinLnBrk="0">
      <a:defRPr sz="2200">
        <a:latin typeface="Lucida Grande"/>
        <a:ea typeface="Lucida Grande"/>
        <a:cs typeface="Lucida Grande"/>
        <a:sym typeface="Lucida Grande"/>
      </a:defRPr>
    </a:lvl2pPr>
    <a:lvl3pPr indent="457200" defTabSz="584200" latinLnBrk="0">
      <a:defRPr sz="2200">
        <a:latin typeface="Lucida Grande"/>
        <a:ea typeface="Lucida Grande"/>
        <a:cs typeface="Lucida Grande"/>
        <a:sym typeface="Lucida Grande"/>
      </a:defRPr>
    </a:lvl3pPr>
    <a:lvl4pPr indent="685800" defTabSz="584200" latinLnBrk="0">
      <a:defRPr sz="2200">
        <a:latin typeface="Lucida Grande"/>
        <a:ea typeface="Lucida Grande"/>
        <a:cs typeface="Lucida Grande"/>
        <a:sym typeface="Lucida Grande"/>
      </a:defRPr>
    </a:lvl4pPr>
    <a:lvl5pPr indent="914400" defTabSz="584200" latinLnBrk="0">
      <a:defRPr sz="2200">
        <a:latin typeface="Lucida Grande"/>
        <a:ea typeface="Lucida Grande"/>
        <a:cs typeface="Lucida Grande"/>
        <a:sym typeface="Lucida Grande"/>
      </a:defRPr>
    </a:lvl5pPr>
    <a:lvl6pPr indent="1143000" defTabSz="584200" latinLnBrk="0">
      <a:defRPr sz="2200">
        <a:latin typeface="Lucida Grande"/>
        <a:ea typeface="Lucida Grande"/>
        <a:cs typeface="Lucida Grande"/>
        <a:sym typeface="Lucida Grande"/>
      </a:defRPr>
    </a:lvl6pPr>
    <a:lvl7pPr indent="1371600" defTabSz="584200" latinLnBrk="0">
      <a:defRPr sz="2200">
        <a:latin typeface="Lucida Grande"/>
        <a:ea typeface="Lucida Grande"/>
        <a:cs typeface="Lucida Grande"/>
        <a:sym typeface="Lucida Grande"/>
      </a:defRPr>
    </a:lvl7pPr>
    <a:lvl8pPr indent="1600200" defTabSz="584200" latinLnBrk="0">
      <a:defRPr sz="2200">
        <a:latin typeface="Lucida Grande"/>
        <a:ea typeface="Lucida Grande"/>
        <a:cs typeface="Lucida Grande"/>
        <a:sym typeface="Lucida Grande"/>
      </a:defRPr>
    </a:lvl8pPr>
    <a:lvl9pPr indent="1828800" defTabSz="584200" latinLnBrk="0">
      <a:defRPr sz="2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pieren"/>
          <p:cNvGrpSpPr/>
          <p:nvPr/>
        </p:nvGrpSpPr>
        <p:grpSpPr>
          <a:xfrm>
            <a:off x="-239118" y="59389"/>
            <a:ext cx="13004801" cy="1305408"/>
            <a:chOff x="0" y="0"/>
            <a:chExt cx="13004800" cy="1305406"/>
          </a:xfrm>
        </p:grpSpPr>
        <p:pic>
          <p:nvPicPr>
            <p:cNvPr id="12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0" r="0" b="0"/>
            <a:stretch>
              <a:fillRect/>
            </a:stretch>
          </p:blipFill>
          <p:spPr>
            <a:xfrm>
              <a:off x="0" y="0"/>
              <a:ext cx="13004800" cy="13054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3" name="johannis.kshb.de"/>
            <p:cNvSpPr txBox="1"/>
            <p:nvPr/>
          </p:nvSpPr>
          <p:spPr>
            <a:xfrm>
              <a:off x="11464887" y="42210"/>
              <a:ext cx="1284760" cy="304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400" u="sng">
                  <a:solidFill>
                    <a:srgbClr val="FFFFFF"/>
                  </a:solidFill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15" name="Titel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Titeltext</a:t>
            </a:r>
          </a:p>
        </p:txBody>
      </p:sp>
      <p:sp>
        <p:nvSpPr>
          <p:cNvPr id="16" name="Textebene 1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  <a:lvl2pPr marL="0" indent="0" algn="ctr">
              <a:spcBef>
                <a:spcPts val="0"/>
              </a:spcBef>
              <a:buSzTx/>
              <a:buNone/>
              <a:defRPr sz="3600"/>
            </a:lvl2pPr>
            <a:lvl3pPr marL="0" indent="0" algn="ctr">
              <a:spcBef>
                <a:spcPts val="0"/>
              </a:spcBef>
              <a:buSzTx/>
              <a:buNone/>
              <a:defRPr sz="3600"/>
            </a:lvl3pPr>
            <a:lvl4pPr marL="0" indent="0" algn="ctr">
              <a:spcBef>
                <a:spcPts val="0"/>
              </a:spcBef>
              <a:buSzTx/>
              <a:buNone/>
              <a:defRPr sz="3600"/>
            </a:lvl4pPr>
            <a:lvl5pPr marL="0" indent="0" algn="ctr">
              <a:spcBef>
                <a:spcPts val="0"/>
              </a:spcBef>
              <a:buSzTx/>
              <a:buNone/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25" name="Textebene 1…"/>
          <p:cNvSpPr txBox="1"/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/>
          <a:lstStyle>
            <a:lvl1pPr>
              <a:spcBef>
                <a:spcPts val="2400"/>
              </a:spcBef>
            </a:lvl1pPr>
            <a:lvl2pPr>
              <a:spcBef>
                <a:spcPts val="2400"/>
              </a:spcBef>
            </a:lvl2pPr>
            <a:lvl3pPr>
              <a:spcBef>
                <a:spcPts val="2400"/>
              </a:spcBef>
            </a:lvl3pPr>
            <a:lvl4pPr>
              <a:spcBef>
                <a:spcPts val="2400"/>
              </a:spcBef>
            </a:lvl4pPr>
            <a:lvl5pPr>
              <a:spcBef>
                <a:spcPts val="2400"/>
              </a:spcBef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Aufzählung - 2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34" name="Textebene 1…"/>
          <p:cNvSpPr txBox="1"/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 numCol="2" spcCol="523240" anchor="t"/>
          <a:lstStyle>
            <a:lvl1pPr marL="812120" indent="-494620">
              <a:spcBef>
                <a:spcPts val="3800"/>
              </a:spcBef>
              <a:defRPr sz="3200"/>
            </a:lvl1pPr>
            <a:lvl2pPr marL="1256620" indent="-494620">
              <a:spcBef>
                <a:spcPts val="3800"/>
              </a:spcBef>
              <a:defRPr sz="3200"/>
            </a:lvl2pPr>
            <a:lvl3pPr marL="1701120" indent="-494620">
              <a:spcBef>
                <a:spcPts val="3800"/>
              </a:spcBef>
              <a:defRPr sz="3200"/>
            </a:lvl3pPr>
            <a:lvl4pPr marL="2145620" indent="-494620">
              <a:spcBef>
                <a:spcPts val="3800"/>
              </a:spcBef>
              <a:defRPr sz="3200"/>
            </a:lvl4pPr>
            <a:lvl5pPr marL="2590120" indent="-494620">
              <a:spcBef>
                <a:spcPts val="3800"/>
              </a:spcBef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- O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5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el - Mit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St_Joh_FO_Gy_2-1.jpg" descr="St_Joh_FO_Gy_2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160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Titeltext"/>
          <p:cNvSpPr txBox="1"/>
          <p:nvPr>
            <p:ph type="title"/>
          </p:nvPr>
        </p:nvSpPr>
        <p:spPr>
          <a:xfrm>
            <a:off x="1270000" y="2971800"/>
            <a:ext cx="10464800" cy="38100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6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Bild"/>
          <p:cNvSpPr/>
          <p:nvPr>
            <p:ph type="pic" sz="half" idx="21"/>
          </p:nvPr>
        </p:nvSpPr>
        <p:spPr>
          <a:xfrm>
            <a:off x="2438400" y="2070100"/>
            <a:ext cx="8128000" cy="5042206"/>
          </a:xfrm>
          <a:prstGeom prst="rect">
            <a:avLst/>
          </a:prstGeom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75" name="Titeltext"/>
          <p:cNvSpPr txBox="1"/>
          <p:nvPr>
            <p:ph type="title"/>
          </p:nvPr>
        </p:nvSpPr>
        <p:spPr>
          <a:xfrm>
            <a:off x="1270000" y="7366000"/>
            <a:ext cx="10464800" cy="17018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7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oto - Horizontal, Spiege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St_Joh_FO_Gy_2-1.jpg" descr="St_Joh_FO_Gy_2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65100"/>
            <a:ext cx="13004800" cy="9753600"/>
          </a:xfrm>
          <a:prstGeom prst="rect">
            <a:avLst/>
          </a:prstGeom>
          <a:ln w="254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sp>
        <p:nvSpPr>
          <p:cNvPr id="84" name="Bild"/>
          <p:cNvSpPr/>
          <p:nvPr>
            <p:ph type="pic" sz="half" idx="21"/>
          </p:nvPr>
        </p:nvSpPr>
        <p:spPr>
          <a:xfrm>
            <a:off x="2438400" y="2082800"/>
            <a:ext cx="8128000" cy="5042206"/>
          </a:xfrm>
          <a:prstGeom prst="rect">
            <a:avLst/>
          </a:prstGeom>
          <a:ln w="25400"/>
          <a:effectLst>
            <a:reflection blurRad="0" stA="50000" stPos="0" endA="0" endPos="40000" dist="0" dir="5400000" fadeDir="5400000" sx="100000" sy="-100000" kx="0" ky="0" algn="bl" rotWithShape="0"/>
          </a:effectLst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85" name="Titeltext"/>
          <p:cNvSpPr txBox="1"/>
          <p:nvPr>
            <p:ph type="title"/>
          </p:nvPr>
        </p:nvSpPr>
        <p:spPr>
          <a:xfrm>
            <a:off x="1270000" y="7366000"/>
            <a:ext cx="10464800" cy="17018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8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k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ild"/>
          <p:cNvSpPr/>
          <p:nvPr>
            <p:ph type="pic" sz="half" idx="21"/>
          </p:nvPr>
        </p:nvSpPr>
        <p:spPr>
          <a:xfrm>
            <a:off x="7124700" y="1612900"/>
            <a:ext cx="4216400" cy="6328742"/>
          </a:xfrm>
          <a:prstGeom prst="rect">
            <a:avLst/>
          </a:prstGeom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94" name="Titeltext"/>
          <p:cNvSpPr txBox="1"/>
          <p:nvPr>
            <p:ph type="title"/>
          </p:nvPr>
        </p:nvSpPr>
        <p:spPr>
          <a:xfrm>
            <a:off x="635000" y="1409700"/>
            <a:ext cx="5867400" cy="3302000"/>
          </a:xfrm>
          <a:prstGeom prst="rect">
            <a:avLst/>
          </a:prstGeom>
        </p:spPr>
        <p:txBody>
          <a:bodyPr anchor="b"/>
          <a:lstStyle>
            <a:lvl1pPr>
              <a:defRPr sz="7000"/>
            </a:lvl1pPr>
          </a:lstStyle>
          <a:p>
            <a:pPr/>
            <a:r>
              <a:t>Titeltext</a:t>
            </a:r>
          </a:p>
        </p:txBody>
      </p:sp>
      <p:sp>
        <p:nvSpPr>
          <p:cNvPr id="95" name="Textebene 1…"/>
          <p:cNvSpPr txBox="1"/>
          <p:nvPr>
            <p:ph type="body" sz="quarter" idx="1"/>
          </p:nvPr>
        </p:nvSpPr>
        <p:spPr>
          <a:xfrm>
            <a:off x="635000" y="4787900"/>
            <a:ext cx="5867400" cy="3302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400"/>
            </a:lvl1pPr>
            <a:lvl2pPr marL="0" indent="0" algn="ctr">
              <a:spcBef>
                <a:spcPts val="0"/>
              </a:spcBef>
              <a:buSzTx/>
              <a:buNone/>
              <a:defRPr sz="3400"/>
            </a:lvl2pPr>
            <a:lvl3pPr marL="0" indent="0" algn="ctr">
              <a:spcBef>
                <a:spcPts val="0"/>
              </a:spcBef>
              <a:buSzTx/>
              <a:buNone/>
              <a:defRPr sz="3400"/>
            </a:lvl3pPr>
            <a:lvl4pPr marL="0" indent="0" algn="ctr">
              <a:spcBef>
                <a:spcPts val="0"/>
              </a:spcBef>
              <a:buSzTx/>
              <a:buNone/>
              <a:defRPr sz="3400"/>
            </a:lvl4pPr>
            <a:lvl5pPr marL="0" indent="0" algn="ctr">
              <a:spcBef>
                <a:spcPts val="0"/>
              </a:spcBef>
              <a:buSzTx/>
              <a:buNone/>
              <a:defRPr sz="34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oto - Vertikal, Spiege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St_Joh_FO_Gy_2-1.jpg" descr="St_Joh_FO_Gy_2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88900"/>
            <a:ext cx="13004800" cy="9753600"/>
          </a:xfrm>
          <a:prstGeom prst="rect">
            <a:avLst/>
          </a:prstGeom>
          <a:ln w="254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sp>
        <p:nvSpPr>
          <p:cNvPr id="104" name="Bild"/>
          <p:cNvSpPr/>
          <p:nvPr>
            <p:ph type="pic" sz="half" idx="21"/>
          </p:nvPr>
        </p:nvSpPr>
        <p:spPr>
          <a:xfrm>
            <a:off x="7124700" y="1612900"/>
            <a:ext cx="4216400" cy="6328742"/>
          </a:xfrm>
          <a:prstGeom prst="rect">
            <a:avLst/>
          </a:prstGeom>
          <a:ln w="25400"/>
          <a:effectLst>
            <a:reflection blurRad="0" stA="50000" stPos="0" endA="0" endPos="40000" dist="0" dir="5400000" fadeDir="5400000" sx="100000" sy="-100000" kx="0" ky="0" algn="bl" rotWithShape="0"/>
          </a:effectLst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105" name="Titeltext"/>
          <p:cNvSpPr txBox="1"/>
          <p:nvPr>
            <p:ph type="title"/>
          </p:nvPr>
        </p:nvSpPr>
        <p:spPr>
          <a:xfrm>
            <a:off x="635000" y="1409700"/>
            <a:ext cx="5867400" cy="3302000"/>
          </a:xfrm>
          <a:prstGeom prst="rect">
            <a:avLst/>
          </a:prstGeom>
        </p:spPr>
        <p:txBody>
          <a:bodyPr anchor="b"/>
          <a:lstStyle>
            <a:lvl1pPr>
              <a:defRPr sz="7000"/>
            </a:lvl1pPr>
          </a:lstStyle>
          <a:p>
            <a:pPr/>
            <a:r>
              <a:t>Titeltext</a:t>
            </a:r>
          </a:p>
        </p:txBody>
      </p:sp>
      <p:sp>
        <p:nvSpPr>
          <p:cNvPr id="106" name="Textebene 1…"/>
          <p:cNvSpPr txBox="1"/>
          <p:nvPr>
            <p:ph type="body" sz="quarter" idx="1"/>
          </p:nvPr>
        </p:nvSpPr>
        <p:spPr>
          <a:xfrm>
            <a:off x="635000" y="4787900"/>
            <a:ext cx="5867400" cy="3302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400"/>
            </a:lvl1pPr>
            <a:lvl2pPr marL="0" indent="0" algn="ctr">
              <a:spcBef>
                <a:spcPts val="0"/>
              </a:spcBef>
              <a:buSzTx/>
              <a:buNone/>
              <a:defRPr sz="3400"/>
            </a:lvl2pPr>
            <a:lvl3pPr marL="0" indent="0" algn="ctr">
              <a:spcBef>
                <a:spcPts val="0"/>
              </a:spcBef>
              <a:buSzTx/>
              <a:buNone/>
              <a:defRPr sz="3400"/>
            </a:lvl3pPr>
            <a:lvl4pPr marL="0" indent="0" algn="ctr">
              <a:spcBef>
                <a:spcPts val="0"/>
              </a:spcBef>
              <a:buSzTx/>
              <a:buNone/>
              <a:defRPr sz="3400"/>
            </a:lvl4pPr>
            <a:lvl5pPr marL="0" indent="0" algn="ctr">
              <a:spcBef>
                <a:spcPts val="0"/>
              </a:spcBef>
              <a:buSzTx/>
              <a:buNone/>
              <a:defRPr sz="34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el, Aufzählung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St_Joh_FO_Gy_2-1.jpg" descr="St_Joh_FO_Gy_2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0160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Bild"/>
          <p:cNvSpPr/>
          <p:nvPr>
            <p:ph type="pic" sz="quarter" idx="21"/>
          </p:nvPr>
        </p:nvSpPr>
        <p:spPr>
          <a:xfrm>
            <a:off x="7175500" y="2540000"/>
            <a:ext cx="4102100" cy="6157180"/>
          </a:xfrm>
          <a:prstGeom prst="rect">
            <a:avLst/>
          </a:prstGeom>
        </p:spPr>
        <p:txBody>
          <a:bodyPr lIns="91439" tIns="45719" rIns="91439" bIns="45719" anchor="t"/>
          <a:lstStyle/>
          <a:p>
            <a:pPr/>
          </a:p>
        </p:txBody>
      </p:sp>
      <p:sp>
        <p:nvSpPr>
          <p:cNvPr id="116" name="Titeltext"/>
          <p:cNvSpPr txBox="1"/>
          <p:nvPr>
            <p:ph type="title"/>
          </p:nvPr>
        </p:nvSpPr>
        <p:spPr>
          <a:xfrm>
            <a:off x="533400" y="-139700"/>
            <a:ext cx="10464800" cy="24384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117" name="Textebene 1…"/>
          <p:cNvSpPr txBox="1"/>
          <p:nvPr>
            <p:ph type="body" sz="half" idx="1"/>
          </p:nvPr>
        </p:nvSpPr>
        <p:spPr>
          <a:xfrm>
            <a:off x="1270000" y="2768600"/>
            <a:ext cx="5041900" cy="5715000"/>
          </a:xfrm>
          <a:prstGeom prst="rect">
            <a:avLst/>
          </a:prstGeom>
        </p:spPr>
        <p:txBody>
          <a:bodyPr/>
          <a:lstStyle>
            <a:lvl1pPr marL="812120" indent="-494620">
              <a:spcBef>
                <a:spcPts val="3800"/>
              </a:spcBef>
              <a:defRPr sz="3200"/>
            </a:lvl1pPr>
            <a:lvl2pPr marL="1256620" indent="-494620">
              <a:spcBef>
                <a:spcPts val="3800"/>
              </a:spcBef>
              <a:defRPr sz="3200"/>
            </a:lvl2pPr>
            <a:lvl3pPr marL="1701120" indent="-494620">
              <a:spcBef>
                <a:spcPts val="3800"/>
              </a:spcBef>
              <a:defRPr sz="3200"/>
            </a:lvl3pPr>
            <a:lvl4pPr marL="2145620" indent="-494620">
              <a:spcBef>
                <a:spcPts val="3800"/>
              </a:spcBef>
              <a:defRPr sz="3200"/>
            </a:lvl4pPr>
            <a:lvl5pPr marL="2590120" indent="-494620">
              <a:spcBef>
                <a:spcPts val="3800"/>
              </a:spcBef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Aufzählung -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126" name="Textebene 1…"/>
          <p:cNvSpPr txBox="1"/>
          <p:nvPr>
            <p:ph type="body" sz="half" idx="1"/>
          </p:nvPr>
        </p:nvSpPr>
        <p:spPr>
          <a:xfrm>
            <a:off x="1270000" y="2768600"/>
            <a:ext cx="5041900" cy="5715000"/>
          </a:xfrm>
          <a:prstGeom prst="rect">
            <a:avLst/>
          </a:prstGeom>
        </p:spPr>
        <p:txBody>
          <a:bodyPr/>
          <a:lstStyle>
            <a:lvl1pPr marL="812120" indent="-494620">
              <a:spcBef>
                <a:spcPts val="3800"/>
              </a:spcBef>
              <a:defRPr sz="3200"/>
            </a:lvl1pPr>
            <a:lvl2pPr marL="1256620" indent="-494620">
              <a:spcBef>
                <a:spcPts val="3800"/>
              </a:spcBef>
              <a:defRPr sz="3200"/>
            </a:lvl2pPr>
            <a:lvl3pPr marL="1701120" indent="-494620">
              <a:spcBef>
                <a:spcPts val="3800"/>
              </a:spcBef>
              <a:defRPr sz="3200"/>
            </a:lvl3pPr>
            <a:lvl4pPr marL="2145620" indent="-494620">
              <a:spcBef>
                <a:spcPts val="3800"/>
              </a:spcBef>
              <a:defRPr sz="3200"/>
            </a:lvl4pPr>
            <a:lvl5pPr marL="2590120" indent="-494620">
              <a:spcBef>
                <a:spcPts val="3800"/>
              </a:spcBef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2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Aufzählung -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135" name="Textebene 1…"/>
          <p:cNvSpPr txBox="1"/>
          <p:nvPr>
            <p:ph type="body" sz="quarter" idx="1"/>
          </p:nvPr>
        </p:nvSpPr>
        <p:spPr>
          <a:xfrm>
            <a:off x="7772400" y="2768600"/>
            <a:ext cx="3962400" cy="5715000"/>
          </a:xfrm>
          <a:prstGeom prst="rect">
            <a:avLst/>
          </a:prstGeom>
        </p:spPr>
        <p:txBody>
          <a:bodyPr/>
          <a:lstStyle>
            <a:lvl1pPr marL="812120" indent="-494620">
              <a:spcBef>
                <a:spcPts val="3800"/>
              </a:spcBef>
              <a:defRPr sz="3200"/>
            </a:lvl1pPr>
            <a:lvl2pPr marL="1256620" indent="-494620">
              <a:spcBef>
                <a:spcPts val="3800"/>
              </a:spcBef>
              <a:defRPr sz="3200"/>
            </a:lvl2pPr>
            <a:lvl3pPr marL="1701120" indent="-494620">
              <a:spcBef>
                <a:spcPts val="3800"/>
              </a:spcBef>
              <a:defRPr sz="3200"/>
            </a:lvl3pPr>
            <a:lvl4pPr marL="2145620" indent="-494620">
              <a:spcBef>
                <a:spcPts val="3800"/>
              </a:spcBef>
              <a:defRPr sz="3200"/>
            </a:lvl4pPr>
            <a:lvl5pPr marL="2590120" indent="-494620">
              <a:spcBef>
                <a:spcPts val="3800"/>
              </a:spcBef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t_Joh_FO_Gy_2-1.jpg" descr="St_Joh_FO_Gy_2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ebene 1…"/>
          <p:cNvSpPr txBox="1"/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" name="Foliennummer"/>
          <p:cNvSpPr txBox="1"/>
          <p:nvPr>
            <p:ph type="sldNum" sz="quarter" idx="2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  <p:sp>
        <p:nvSpPr>
          <p:cNvPr id="5" name="Titeltext"/>
          <p:cNvSpPr txBox="1"/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/>
            <a:r>
              <a:t>Titeltext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4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9pPr>
    </p:titleStyle>
    <p:bodyStyle>
      <a:lvl1pPr marL="889000" marR="0" indent="-5715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1pPr>
      <a:lvl2pPr marL="1333500" marR="0" indent="-5715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2pPr>
      <a:lvl3pPr marL="1778000" marR="0" indent="-5715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3pPr>
      <a:lvl4pPr marL="2222500" marR="0" indent="-5715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4pPr>
      <a:lvl5pPr marL="2667000" marR="0" indent="-5715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5pPr>
      <a:lvl6pPr marL="26454100" marR="0" indent="-240030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6pPr>
      <a:lvl7pPr marL="26809700" marR="0" indent="-240030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7pPr>
      <a:lvl8pPr marL="27165300" marR="0" indent="-240030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8pPr>
      <a:lvl9pPr marL="27520900" marR="0" indent="-24003000" algn="l" defTabSz="584200" latinLnBrk="0">
        <a:lnSpc>
          <a:spcPct val="100000"/>
        </a:lnSpc>
        <a:spcBef>
          <a:spcPts val="4800"/>
        </a:spcBef>
        <a:spcAft>
          <a:spcPts val="0"/>
        </a:spcAft>
        <a:buClrTx/>
        <a:buSzPct val="171000"/>
        <a:buFontTx/>
        <a:buChar char="•"/>
        <a:tabLst/>
        <a:defRPr b="0" baseline="0" cap="none" i="0" spc="0" strike="noStrike" sz="4200" u="none">
          <a:solidFill>
            <a:srgbClr val="000000"/>
          </a:solidFill>
          <a:uFillTx/>
          <a:latin typeface="+mn-lt"/>
          <a:ea typeface="+mn-ea"/>
          <a:cs typeface="+mn-cs"/>
          <a:sym typeface="Gill Sans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4.jpeg"/><Relationship Id="rId5" Type="http://schemas.openxmlformats.org/officeDocument/2006/relationships/image" Target="../media/image5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Relationship Id="rId9" Type="http://schemas.openxmlformats.org/officeDocument/2006/relationships/image" Target="../media/image6.png"/><Relationship Id="rId10" Type="http://schemas.openxmlformats.org/officeDocument/2006/relationships/image" Target="../media/image6.jpeg"/><Relationship Id="rId11" Type="http://schemas.openxmlformats.org/officeDocument/2006/relationships/image" Target="../media/image7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8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image" Target="../media/image9.jpeg"/><Relationship Id="rId4" Type="http://schemas.openxmlformats.org/officeDocument/2006/relationships/image" Target="../media/image9.png"/><Relationship Id="rId5" Type="http://schemas.openxmlformats.org/officeDocument/2006/relationships/image" Target="../media/image3.jpeg"/><Relationship Id="rId6" Type="http://schemas.openxmlformats.org/officeDocument/2006/relationships/hyperlink" Target="http://johannis.kshb.de" TargetMode="Externa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0.jpeg"/><Relationship Id="rId4" Type="http://schemas.openxmlformats.org/officeDocument/2006/relationships/image" Target="../media/image10.png"/><Relationship Id="rId5" Type="http://schemas.openxmlformats.org/officeDocument/2006/relationships/image" Target="../media/image3.jpeg"/><Relationship Id="rId6" Type="http://schemas.openxmlformats.org/officeDocument/2006/relationships/hyperlink" Target="http://johannis.kshb.de" TargetMode="Externa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3" Type="http://schemas.openxmlformats.org/officeDocument/2006/relationships/image" Target="../media/image1.tif"/><Relationship Id="rId4" Type="http://schemas.openxmlformats.org/officeDocument/2006/relationships/image" Target="../media/image12.jpeg"/><Relationship Id="rId5" Type="http://schemas.openxmlformats.org/officeDocument/2006/relationships/image" Target="../media/image11.png"/><Relationship Id="rId6" Type="http://schemas.openxmlformats.org/officeDocument/2006/relationships/image" Target="../media/image3.jpeg"/><Relationship Id="rId7" Type="http://schemas.openxmlformats.org/officeDocument/2006/relationships/hyperlink" Target="http://johannis.kshb.de" TargetMode="Externa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3.jpeg"/><Relationship Id="rId5" Type="http://schemas.openxmlformats.org/officeDocument/2006/relationships/hyperlink" Target="http://johannis.kshb.de" TargetMode="Externa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3" Type="http://schemas.openxmlformats.org/officeDocument/2006/relationships/image" Target="../media/image14.png"/><Relationship Id="rId4" Type="http://schemas.openxmlformats.org/officeDocument/2006/relationships/image" Target="../media/image3.jpeg"/><Relationship Id="rId5" Type="http://schemas.openxmlformats.org/officeDocument/2006/relationships/hyperlink" Target="http://johannis.kshb.de" TargetMode="External"/><Relationship Id="rId6" Type="http://schemas.openxmlformats.org/officeDocument/2006/relationships/image" Target="../media/image1.tif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4.jpeg"/><Relationship Id="rId4" Type="http://schemas.openxmlformats.org/officeDocument/2006/relationships/image" Target="../media/image15.png"/><Relationship Id="rId5" Type="http://schemas.openxmlformats.org/officeDocument/2006/relationships/image" Target="../media/image3.jpeg"/><Relationship Id="rId6" Type="http://schemas.openxmlformats.org/officeDocument/2006/relationships/hyperlink" Target="http://johannis.kshb.de" TargetMode="Externa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image" Target="../media/image3.jpeg"/><Relationship Id="rId6" Type="http://schemas.openxmlformats.org/officeDocument/2006/relationships/hyperlink" Target="http://johannis.kshb.de" TargetMode="Externa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Relationship Id="rId5" Type="http://schemas.openxmlformats.org/officeDocument/2006/relationships/image" Target="../media/image16.jpeg"/><Relationship Id="rId6" Type="http://schemas.openxmlformats.org/officeDocument/2006/relationships/image" Target="../media/image17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Relationship Id="rId5" Type="http://schemas.openxmlformats.org/officeDocument/2006/relationships/image" Target="../media/image16.jpeg"/><Relationship Id="rId6" Type="http://schemas.openxmlformats.org/officeDocument/2006/relationships/image" Target="../media/image17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18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Relationship Id="rId4" Type="http://schemas.openxmlformats.org/officeDocument/2006/relationships/image" Target="../media/image19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7.jpeg"/><Relationship Id="rId4" Type="http://schemas.openxmlformats.org/officeDocument/2006/relationships/image" Target="../media/image20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8.jpeg"/><Relationship Id="rId4" Type="http://schemas.openxmlformats.org/officeDocument/2006/relationships/image" Target="../media/image21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19.jpeg"/><Relationship Id="rId4" Type="http://schemas.openxmlformats.org/officeDocument/2006/relationships/image" Target="../media/image22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20.jpeg"/><Relationship Id="rId4" Type="http://schemas.openxmlformats.org/officeDocument/2006/relationships/image" Target="../media/image23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Relationship Id="rId5" Type="http://schemas.openxmlformats.org/officeDocument/2006/relationships/image" Target="../media/image21.jpeg"/><Relationship Id="rId6" Type="http://schemas.openxmlformats.org/officeDocument/2006/relationships/image" Target="../media/image26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22.jpeg"/><Relationship Id="rId4" Type="http://schemas.openxmlformats.org/officeDocument/2006/relationships/image" Target="../media/image27.png"/><Relationship Id="rId5" Type="http://schemas.openxmlformats.org/officeDocument/2006/relationships/image" Target="../media/image3.jpeg"/><Relationship Id="rId6" Type="http://schemas.openxmlformats.org/officeDocument/2006/relationships/hyperlink" Target="http://johannis.kshb.de" TargetMode="Externa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Relationship Id="rId5" Type="http://schemas.openxmlformats.org/officeDocument/2006/relationships/image" Target="../media/image23.jpeg"/><Relationship Id="rId6" Type="http://schemas.openxmlformats.org/officeDocument/2006/relationships/image" Target="../media/image28.png"/><Relationship Id="rId7" Type="http://schemas.openxmlformats.org/officeDocument/2006/relationships/image" Target="../media/image24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Relationship Id="rId3" Type="http://schemas.openxmlformats.org/officeDocument/2006/relationships/image" Target="../media/image29.png"/><Relationship Id="rId4" Type="http://schemas.openxmlformats.org/officeDocument/2006/relationships/image" Target="../media/image3.jpeg"/><Relationship Id="rId5" Type="http://schemas.openxmlformats.org/officeDocument/2006/relationships/hyperlink" Target="http://johannis.kshb.de" TargetMode="Externa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omments" Target="../comments/comment1.xml"/><Relationship Id="rId3" Type="http://schemas.openxmlformats.org/officeDocument/2006/relationships/hyperlink" Target="http://www.kshb.de" TargetMode="External"/><Relationship Id="rId4" Type="http://schemas.openxmlformats.org/officeDocument/2006/relationships/image" Target="../media/image3.jpeg"/><Relationship Id="rId5" Type="http://schemas.openxmlformats.org/officeDocument/2006/relationships/hyperlink" Target="http://johannis.kshb.de" TargetMode="Externa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johannis.kshb.de" TargetMode="Externa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Relationship Id="rId3" Type="http://schemas.openxmlformats.org/officeDocument/2006/relationships/image" Target="../media/image3.jpeg"/><Relationship Id="rId4" Type="http://schemas.openxmlformats.org/officeDocument/2006/relationships/hyperlink" Target="http://johannis.kshb.de" TargetMode="Externa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Relationship Id="rId3" Type="http://schemas.openxmlformats.org/officeDocument/2006/relationships/image" Target="../media/image30.png"/><Relationship Id="rId4" Type="http://schemas.openxmlformats.org/officeDocument/2006/relationships/image" Target="../media/image3.jpeg"/><Relationship Id="rId5" Type="http://schemas.openxmlformats.org/officeDocument/2006/relationships/hyperlink" Target="http://johannis.kshb.de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INFOABEND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134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INFOABEND</a:t>
            </a:r>
          </a:p>
        </p:txBody>
      </p:sp>
      <p:sp>
        <p:nvSpPr>
          <p:cNvPr id="146" name="Dezember 2025"/>
          <p:cNvSpPr txBox="1"/>
          <p:nvPr>
            <p:ph type="subTitle" sz="quarter" idx="1"/>
          </p:nvPr>
        </p:nvSpPr>
        <p:spPr>
          <a:xfrm>
            <a:off x="1485900" y="7835900"/>
            <a:ext cx="10464800" cy="1130300"/>
          </a:xfrm>
          <a:prstGeom prst="rect">
            <a:avLst/>
          </a:prstGeom>
        </p:spPr>
        <p:txBody>
          <a:bodyPr/>
          <a:lstStyle>
            <a:lvl1pPr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Dezember 2025</a:t>
            </a:r>
          </a:p>
        </p:txBody>
      </p:sp>
      <p:sp>
        <p:nvSpPr>
          <p:cNvPr id="147" name="Foliennummer"/>
          <p:cNvSpPr txBox="1"/>
          <p:nvPr>
            <p:ph type="sldNum" sz="quarter" idx="2"/>
          </p:nvPr>
        </p:nvSpPr>
        <p:spPr>
          <a:xfrm>
            <a:off x="6381749" y="9258300"/>
            <a:ext cx="228601" cy="3683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Zum Bearbeiten doppelklicken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0" name="Zum Bearbeiten doppelklicken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1" name="Foliennummer"/>
          <p:cNvSpPr txBox="1"/>
          <p:nvPr>
            <p:ph type="sldNum" sz="quarter" idx="2"/>
          </p:nvPr>
        </p:nvSpPr>
        <p:spPr>
          <a:xfrm>
            <a:off x="6381749" y="9258300"/>
            <a:ext cx="228601" cy="3683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153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54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pic>
        <p:nvPicPr>
          <p:cNvPr id="156" name="IMG_1093 Kopie.jpg" descr="IMG_1093 Kopie.jpg"/>
          <p:cNvPicPr>
            <a:picLocks noChangeAspect="1"/>
          </p:cNvPicPr>
          <p:nvPr/>
        </p:nvPicPr>
        <p:blipFill>
          <a:blip r:embed="rId4">
            <a:extLst/>
          </a:blip>
          <a:srcRect l="2167" t="2167" r="2167" b="2167"/>
          <a:stretch>
            <a:fillRect/>
          </a:stretch>
        </p:blipFill>
        <p:spPr>
          <a:xfrm>
            <a:off x="0" y="5514325"/>
            <a:ext cx="13004800" cy="31211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RIMG0005-small.jpg" descr="RIMG0005-small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2321341"/>
            <a:ext cx="13004800" cy="29749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159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60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pic>
        <p:nvPicPr>
          <p:cNvPr id="162" name="IMG_1093 Kopie.jpg" descr="IMG_1093 Kopie.jpg"/>
          <p:cNvPicPr>
            <a:picLocks noChangeAspect="1"/>
          </p:cNvPicPr>
          <p:nvPr/>
        </p:nvPicPr>
        <p:blipFill>
          <a:blip r:embed="rId4">
            <a:extLst/>
          </a:blip>
          <a:srcRect l="2265" t="2265" r="2265" b="2265"/>
          <a:stretch>
            <a:fillRect/>
          </a:stretch>
        </p:blipFill>
        <p:spPr>
          <a:xfrm>
            <a:off x="0" y="5514324"/>
            <a:ext cx="13004800" cy="3121154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Herzlich willkommen in der St.-Johannis-Schule"/>
          <p:cNvSpPr txBox="1"/>
          <p:nvPr/>
        </p:nvSpPr>
        <p:spPr>
          <a:xfrm>
            <a:off x="247371" y="1737417"/>
            <a:ext cx="12294462" cy="711201"/>
          </a:xfrm>
          <a:prstGeom prst="rect">
            <a:avLst/>
          </a:prstGeom>
          <a:solidFill>
            <a:srgbClr val="A6AAA9"/>
          </a:solidFill>
          <a:ln w="12700">
            <a:solidFill>
              <a:srgbClr val="FF93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900">
                <a:solidFill>
                  <a:srgbClr val="FFFFFF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Herzlich willkommen in der St.-Johannis-Schule</a:t>
            </a:r>
          </a:p>
        </p:txBody>
      </p:sp>
      <p:sp>
        <p:nvSpPr>
          <p:cNvPr id="164" name="Regina Redenius…"/>
          <p:cNvSpPr txBox="1"/>
          <p:nvPr/>
        </p:nvSpPr>
        <p:spPr>
          <a:xfrm>
            <a:off x="7482619" y="3210583"/>
            <a:ext cx="3906962" cy="1752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Regina Redenius</a:t>
            </a:r>
          </a:p>
          <a:p>
            <a:pPr defTabSz="355600">
              <a:spcBef>
                <a:spcPts val="700"/>
              </a:spcBef>
              <a:defRPr sz="30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Abteilungsleiterin </a:t>
            </a:r>
          </a:p>
          <a:p>
            <a:pPr defTabSz="355600">
              <a:spcBef>
                <a:spcPts val="700"/>
              </a:spcBef>
              <a:defRPr sz="30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Oberschule</a:t>
            </a:r>
          </a:p>
        </p:txBody>
      </p:sp>
      <p:sp>
        <p:nvSpPr>
          <p:cNvPr id="165" name="Jan Andrees Dönch…"/>
          <p:cNvSpPr txBox="1"/>
          <p:nvPr/>
        </p:nvSpPr>
        <p:spPr>
          <a:xfrm>
            <a:off x="1902867" y="3458233"/>
            <a:ext cx="4518870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Jan Andrees Dönch</a:t>
            </a:r>
          </a:p>
          <a:p>
            <a:pPr defTabSz="355600">
              <a:spcBef>
                <a:spcPts val="700"/>
              </a:spcBef>
              <a:defRPr sz="30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Schulleiter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167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68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pic>
        <p:nvPicPr>
          <p:cNvPr id="170" name="angelaschule-osnabrueck.png" descr="angelaschule-osnabrueck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7340600" y="3467100"/>
            <a:ext cx="1016000" cy="6731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81" name="Gruppieren"/>
          <p:cNvGrpSpPr/>
          <p:nvPr/>
        </p:nvGrpSpPr>
        <p:grpSpPr>
          <a:xfrm>
            <a:off x="7465094" y="2207042"/>
            <a:ext cx="4758490" cy="6787316"/>
            <a:chOff x="0" y="0"/>
            <a:chExt cx="4758489" cy="6787315"/>
          </a:xfrm>
        </p:grpSpPr>
        <p:pic>
          <p:nvPicPr>
            <p:cNvPr id="171" name="511.png" descr="511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47516" y="0"/>
              <a:ext cx="2115808" cy="124401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2" name="553.png" descr="553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88082" y="1311625"/>
              <a:ext cx="2023816" cy="11899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3" name="550.png" descr="550.png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34496" y="5543299"/>
              <a:ext cx="2115808" cy="124401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4" name="562.png" descr="562.png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0" y="2704290"/>
              <a:ext cx="2184801" cy="128458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5" name="589.png" descr="589.png"/>
            <p:cNvPicPr>
              <a:picLocks noChangeAspect="1"/>
            </p:cNvPicPr>
            <p:nvPr/>
          </p:nvPicPr>
          <p:blipFill>
            <a:blip r:embed="rId9">
              <a:extLst/>
            </a:blip>
            <a:srcRect l="0" t="0" r="0" b="0"/>
            <a:stretch>
              <a:fillRect/>
            </a:stretch>
          </p:blipFill>
          <p:spPr>
            <a:xfrm>
              <a:off x="32867" y="4104322"/>
              <a:ext cx="2045050" cy="120241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76" name="St.-Johannis-Schule Bremen"/>
            <p:cNvSpPr txBox="1"/>
            <p:nvPr/>
          </p:nvSpPr>
          <p:spPr>
            <a:xfrm>
              <a:off x="2365110" y="5857122"/>
              <a:ext cx="2393380" cy="6163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defTabSz="355600">
                <a:spcBef>
                  <a:spcPts val="700"/>
                </a:spcBef>
                <a:defRPr sz="1400">
                  <a:solidFill>
                    <a:srgbClr val="102C52"/>
                  </a:solidFill>
                  <a:latin typeface="Futura"/>
                  <a:ea typeface="Futura"/>
                  <a:cs typeface="Futura"/>
                  <a:sym typeface="Futura"/>
                </a:defRPr>
              </a:lvl1pPr>
            </a:lstStyle>
            <a:p>
              <a:pPr/>
              <a:r>
                <a:t>St.-Johannis-Schule Bremen</a:t>
              </a:r>
            </a:p>
          </p:txBody>
        </p:sp>
        <p:sp>
          <p:nvSpPr>
            <p:cNvPr id="177" name="St.-Pius-Schule Bremen"/>
            <p:cNvSpPr txBox="1"/>
            <p:nvPr/>
          </p:nvSpPr>
          <p:spPr>
            <a:xfrm>
              <a:off x="2270457" y="4525898"/>
              <a:ext cx="2393379" cy="3594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defTabSz="355600">
                <a:spcBef>
                  <a:spcPts val="700"/>
                </a:spcBef>
                <a:defRPr sz="1400">
                  <a:solidFill>
                    <a:srgbClr val="102C52"/>
                  </a:solidFill>
                  <a:latin typeface="Futura"/>
                  <a:ea typeface="Futura"/>
                  <a:cs typeface="Futura"/>
                  <a:sym typeface="Futura"/>
                </a:defRPr>
              </a:lvl1pPr>
            </a:lstStyle>
            <a:p>
              <a:pPr/>
              <a:r>
                <a:t>St.-Pius-Schule Bremen</a:t>
              </a:r>
            </a:p>
          </p:txBody>
        </p:sp>
        <p:sp>
          <p:nvSpPr>
            <p:cNvPr id="178" name="St.-Marien-Schule Bremen"/>
            <p:cNvSpPr txBox="1"/>
            <p:nvPr/>
          </p:nvSpPr>
          <p:spPr>
            <a:xfrm>
              <a:off x="2185797" y="3210892"/>
              <a:ext cx="2393379" cy="3594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defTabSz="355600">
                <a:spcBef>
                  <a:spcPts val="700"/>
                </a:spcBef>
                <a:defRPr sz="1400">
                  <a:solidFill>
                    <a:srgbClr val="102C52"/>
                  </a:solidFill>
                  <a:latin typeface="Futura"/>
                  <a:ea typeface="Futura"/>
                  <a:cs typeface="Futura"/>
                  <a:sym typeface="Futura"/>
                </a:defRPr>
              </a:lvl1pPr>
            </a:lstStyle>
            <a:p>
              <a:pPr/>
              <a:r>
                <a:t>St.-Marien-Schule Bremen</a:t>
              </a:r>
            </a:p>
          </p:txBody>
        </p:sp>
        <p:sp>
          <p:nvSpPr>
            <p:cNvPr id="179" name="St.-Antonius-Schule Bremen"/>
            <p:cNvSpPr txBox="1"/>
            <p:nvPr/>
          </p:nvSpPr>
          <p:spPr>
            <a:xfrm>
              <a:off x="2365110" y="597783"/>
              <a:ext cx="2393380" cy="6163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defTabSz="355600">
                <a:spcBef>
                  <a:spcPts val="700"/>
                </a:spcBef>
                <a:defRPr sz="1400">
                  <a:solidFill>
                    <a:srgbClr val="102C52"/>
                  </a:solidFill>
                  <a:latin typeface="Futura"/>
                  <a:ea typeface="Futura"/>
                  <a:cs typeface="Futura"/>
                  <a:sym typeface="Futura"/>
                </a:defRPr>
              </a:lvl1pPr>
            </a:lstStyle>
            <a:p>
              <a:pPr/>
              <a:r>
                <a:t>St.-Antonius-Schule Bremen</a:t>
              </a:r>
            </a:p>
          </p:txBody>
        </p:sp>
        <p:sp>
          <p:nvSpPr>
            <p:cNvPr id="180" name="St.-Johannis-Grundschule Bremen"/>
            <p:cNvSpPr txBox="1"/>
            <p:nvPr/>
          </p:nvSpPr>
          <p:spPr>
            <a:xfrm>
              <a:off x="2270457" y="1638970"/>
              <a:ext cx="2393379" cy="6163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defTabSz="355600">
                <a:spcBef>
                  <a:spcPts val="700"/>
                </a:spcBef>
                <a:defRPr sz="1400">
                  <a:solidFill>
                    <a:srgbClr val="102C52"/>
                  </a:solidFill>
                  <a:latin typeface="Futura"/>
                  <a:ea typeface="Futura"/>
                  <a:cs typeface="Futura"/>
                  <a:sym typeface="Futura"/>
                </a:defRPr>
              </a:lvl1pPr>
            </a:lstStyle>
            <a:p>
              <a:pPr/>
              <a:r>
                <a:t>St.-Johannis-Grundschule Bremen</a:t>
              </a:r>
            </a:p>
          </p:txBody>
        </p:sp>
      </p:grpSp>
      <p:grpSp>
        <p:nvGrpSpPr>
          <p:cNvPr id="184" name="karte.jpg"/>
          <p:cNvGrpSpPr/>
          <p:nvPr/>
        </p:nvGrpSpPr>
        <p:grpSpPr>
          <a:xfrm>
            <a:off x="814354" y="2122862"/>
            <a:ext cx="6281188" cy="6955676"/>
            <a:chOff x="0" y="0"/>
            <a:chExt cx="6281187" cy="6955675"/>
          </a:xfrm>
        </p:grpSpPr>
        <p:pic>
          <p:nvPicPr>
            <p:cNvPr id="183" name="karte.jpg" descr="karte.jpg"/>
            <p:cNvPicPr>
              <a:picLocks noChangeAspect="1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27000" y="88900"/>
              <a:ext cx="6027188" cy="662547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82" name="karte.jpg" descr="karte.jpg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0" y="0"/>
              <a:ext cx="6281188" cy="6955676"/>
            </a:xfrm>
            <a:prstGeom prst="rect">
              <a:avLst/>
            </a:prstGeom>
            <a:effectLst/>
          </p:spPr>
        </p:pic>
      </p:grpSp>
      <p:sp>
        <p:nvSpPr>
          <p:cNvPr id="185" name="Die Schulen der Schulstiftung…"/>
          <p:cNvSpPr txBox="1"/>
          <p:nvPr/>
        </p:nvSpPr>
        <p:spPr>
          <a:xfrm>
            <a:off x="5953403" y="535010"/>
            <a:ext cx="5648856" cy="13733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355600">
              <a:defRPr sz="29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Die Schulen der Schulstiftung </a:t>
            </a:r>
          </a:p>
          <a:p>
            <a:pPr defTabSz="355600">
              <a:defRPr sz="29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im Bistum Osnabrück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Gruppieren"/>
          <p:cNvGrpSpPr/>
          <p:nvPr/>
        </p:nvGrpSpPr>
        <p:grpSpPr>
          <a:xfrm>
            <a:off x="-1098658" y="35793"/>
            <a:ext cx="16091116" cy="1615207"/>
            <a:chOff x="0" y="0"/>
            <a:chExt cx="16091115" cy="1615206"/>
          </a:xfrm>
        </p:grpSpPr>
        <p:pic>
          <p:nvPicPr>
            <p:cNvPr id="187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88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190" name="Wer wir sind"/>
          <p:cNvSpPr txBox="1"/>
          <p:nvPr/>
        </p:nvSpPr>
        <p:spPr>
          <a:xfrm>
            <a:off x="5755101" y="750201"/>
            <a:ext cx="5583998" cy="1305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Wer wir sind</a:t>
            </a:r>
          </a:p>
        </p:txBody>
      </p:sp>
      <p:sp>
        <p:nvSpPr>
          <p:cNvPr id="191" name="über 200 Jahre gute Bildung mitten in Bremen…"/>
          <p:cNvSpPr txBox="1"/>
          <p:nvPr/>
        </p:nvSpPr>
        <p:spPr>
          <a:xfrm>
            <a:off x="4088365" y="2057400"/>
            <a:ext cx="8764035" cy="6934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über 200 Jahre gute Bildung mitten in Bremen</a:t>
            </a:r>
          </a:p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eine staatlich anerkannte Schule in Trägerschaft der Schulstiftung im   Bistum Osnabrück</a:t>
            </a:r>
          </a:p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über 1100 Schülerinnen und Schüler</a:t>
            </a:r>
          </a:p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97 Lehrerinnen und Lehrer</a:t>
            </a:r>
          </a:p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7 Mitarbeiterinnen und Mitarbeiter als nicht unterrichtendes Personal</a:t>
            </a:r>
          </a:p>
          <a:p>
            <a:pPr marL="546100" indent="-533400" algn="l" defTabSz="355600">
              <a:spcBef>
                <a:spcPts val="700"/>
              </a:spcBef>
              <a:buSzPct val="47000"/>
              <a:buBlip>
                <a:blip r:embed="rId4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viele Ehrenamtliche engagieren sich und unterstützen unsere Arbeit</a:t>
            </a:r>
          </a:p>
        </p:txBody>
      </p:sp>
      <p:grpSp>
        <p:nvGrpSpPr>
          <p:cNvPr id="194" name="DSCN2072.jpg"/>
          <p:cNvGrpSpPr/>
          <p:nvPr/>
        </p:nvGrpSpPr>
        <p:grpSpPr>
          <a:xfrm>
            <a:off x="76200" y="2578100"/>
            <a:ext cx="3877734" cy="3048000"/>
            <a:chOff x="0" y="0"/>
            <a:chExt cx="3877733" cy="3048000"/>
          </a:xfrm>
        </p:grpSpPr>
        <p:pic>
          <p:nvPicPr>
            <p:cNvPr id="193" name="DSCN2072.jpg" descr="DSCN2072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27000" y="88900"/>
              <a:ext cx="3623734" cy="27178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92" name="DSCN2072.jpg" descr="DSCN2072.jpg"/>
            <p:cNvPicPr>
              <a:picLocks noChangeAspect="0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3877734" cy="30480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Wir wollen als bewusste Christen Glauben im Schulalltag leben und seine Inhalte zeitgemäß vermitteln.…"/>
          <p:cNvSpPr txBox="1"/>
          <p:nvPr/>
        </p:nvSpPr>
        <p:spPr>
          <a:xfrm>
            <a:off x="4064000" y="3227169"/>
            <a:ext cx="8453636" cy="4442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marL="6222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Wir wollen als bewusste Christen Glauben im Schulalltag leben und seine Inhalte zeitgemäß vermitteln.</a:t>
            </a:r>
          </a:p>
          <a:p>
            <a:pPr marL="6222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Wir arbeiten gemeinsam an der Gestaltung und Weiterentwicklung der katholischen Schulen.</a:t>
            </a:r>
          </a:p>
        </p:txBody>
      </p:sp>
      <p:grpSp>
        <p:nvGrpSpPr>
          <p:cNvPr id="199" name="DSCN1761.jpg"/>
          <p:cNvGrpSpPr/>
          <p:nvPr/>
        </p:nvGrpSpPr>
        <p:grpSpPr>
          <a:xfrm>
            <a:off x="50800" y="2984500"/>
            <a:ext cx="3645728" cy="4851401"/>
            <a:chOff x="0" y="0"/>
            <a:chExt cx="3645727" cy="4851400"/>
          </a:xfrm>
        </p:grpSpPr>
        <p:pic>
          <p:nvPicPr>
            <p:cNvPr id="198" name="DSCN1761.jpg" descr="DSCN1761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3391728" cy="452120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97" name="DSCN1761.jpg" descr="DSCN1761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45728" cy="4851401"/>
            </a:xfrm>
            <a:prstGeom prst="rect">
              <a:avLst/>
            </a:prstGeom>
            <a:effectLst/>
          </p:spPr>
        </p:pic>
      </p:grpSp>
      <p:grpSp>
        <p:nvGrpSpPr>
          <p:cNvPr id="202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00" name="sjskeynote.jpg" descr="sjskeynote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01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6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6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03" name="Leitlinien der katholischen Schulen…"/>
          <p:cNvSpPr txBox="1"/>
          <p:nvPr/>
        </p:nvSpPr>
        <p:spPr>
          <a:xfrm>
            <a:off x="4470400" y="734279"/>
            <a:ext cx="8178800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355600">
              <a:defRPr sz="38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Leitlinien der katholischen Schulen </a:t>
            </a:r>
          </a:p>
          <a:p>
            <a:pPr defTabSz="355600">
              <a:defRPr sz="38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in Bremen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9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ligionsunterricht…"/>
          <p:cNvSpPr txBox="1"/>
          <p:nvPr/>
        </p:nvSpPr>
        <p:spPr>
          <a:xfrm>
            <a:off x="5038553" y="3075165"/>
            <a:ext cx="7674355" cy="38176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349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Religionsunterricht</a:t>
            </a:r>
          </a:p>
          <a:p>
            <a:pPr lvl="1" marL="6349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Gottesdienste und Andachten</a:t>
            </a:r>
          </a:p>
          <a:p>
            <a:pPr lvl="1" marL="6349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Sozialtraining </a:t>
            </a:r>
          </a:p>
          <a:p>
            <a:pPr lvl="1" marL="634999" indent="-622299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Besinnungstage</a:t>
            </a:r>
          </a:p>
          <a:p>
            <a:pPr lvl="1" marL="634999" indent="-622299" algn="l" defTabSz="355600">
              <a:spcBef>
                <a:spcPts val="2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„Compassion“</a:t>
            </a:r>
          </a:p>
        </p:txBody>
      </p:sp>
      <p:grpSp>
        <p:nvGrpSpPr>
          <p:cNvPr id="208" name="DSCN1922 b.jpg"/>
          <p:cNvGrpSpPr/>
          <p:nvPr/>
        </p:nvGrpSpPr>
        <p:grpSpPr>
          <a:xfrm>
            <a:off x="945107" y="2607639"/>
            <a:ext cx="4027072" cy="5986122"/>
            <a:chOff x="0" y="0"/>
            <a:chExt cx="4027070" cy="5986121"/>
          </a:xfrm>
        </p:grpSpPr>
        <p:pic>
          <p:nvPicPr>
            <p:cNvPr id="207" name="DSCN1922 b.jpg" descr="DSCN1922 b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3773071" cy="565592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06" name="DSCN1922 b.jpg" descr="DSCN1922 b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4027071" cy="5986122"/>
            </a:xfrm>
            <a:prstGeom prst="rect">
              <a:avLst/>
            </a:prstGeom>
            <a:effectLst/>
          </p:spPr>
        </p:pic>
      </p:grpSp>
      <p:grpSp>
        <p:nvGrpSpPr>
          <p:cNvPr id="211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09" name="sjskeynote.jpg" descr="sjskeynote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10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6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6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12" name="Schulpastoral"/>
          <p:cNvSpPr txBox="1"/>
          <p:nvPr/>
        </p:nvSpPr>
        <p:spPr>
          <a:xfrm>
            <a:off x="5928948" y="742595"/>
            <a:ext cx="5068223" cy="1305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Schulpastoral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ZUSAMMEN_GEGEN_ANTISEMITISMUS_BREIT.jpg" descr="ZUSAMMEN_GEGEN_ANTISEMITISMUS_BREIT.jpg"/>
          <p:cNvPicPr>
            <a:picLocks noChangeAspect="1"/>
          </p:cNvPicPr>
          <p:nvPr/>
        </p:nvPicPr>
        <p:blipFill>
          <a:blip r:embed="rId2">
            <a:extLst/>
          </a:blip>
          <a:srcRect l="0" t="0" r="2497" b="9957"/>
          <a:stretch>
            <a:fillRect/>
          </a:stretch>
        </p:blipFill>
        <p:spPr>
          <a:xfrm>
            <a:off x="9680591" y="6303564"/>
            <a:ext cx="3471373" cy="3215413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Eine-Welt-Laden…"/>
          <p:cNvSpPr txBox="1"/>
          <p:nvPr/>
        </p:nvSpPr>
        <p:spPr>
          <a:xfrm>
            <a:off x="4499711" y="2703935"/>
            <a:ext cx="8676605" cy="4879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34999" indent="-622299" algn="l" defTabSz="355600">
              <a:spcBef>
                <a:spcPts val="3000"/>
              </a:spcBef>
              <a:buSzPct val="47000"/>
              <a:buBlip>
                <a:blip r:embed="rId3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Eine-Welt-Laden</a:t>
            </a:r>
          </a:p>
          <a:p>
            <a:pPr lvl="1" marL="634999" indent="-622299" algn="l" defTabSz="355600">
              <a:spcBef>
                <a:spcPts val="3000"/>
              </a:spcBef>
              <a:buSzPct val="47000"/>
              <a:buBlip>
                <a:blip r:embed="rId3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„Schule ohne Rassismus“</a:t>
            </a:r>
          </a:p>
          <a:p>
            <a:pPr lvl="1" marL="634999" indent="-622299" algn="l" defTabSz="355600">
              <a:spcBef>
                <a:spcPts val="3000"/>
              </a:spcBef>
              <a:buSzPct val="47000"/>
              <a:buBlip>
                <a:blip r:embed="rId3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Aktionstag „9. November“</a:t>
            </a:r>
          </a:p>
          <a:p>
            <a:pPr lvl="1" marL="634999" indent="-622299" algn="l" defTabSz="355600">
              <a:spcBef>
                <a:spcPts val="3000"/>
              </a:spcBef>
              <a:buSzPct val="47000"/>
              <a:buBlip>
                <a:blip r:embed="rId3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St.-Martins-Aktion</a:t>
            </a:r>
          </a:p>
          <a:p>
            <a:pPr lvl="1" marL="634999" indent="-622299" algn="l" defTabSz="355600">
              <a:spcBef>
                <a:spcPts val="3000"/>
              </a:spcBef>
              <a:buSzPct val="47000"/>
              <a:buBlip>
                <a:blip r:embed="rId3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Burkina-Faso-Aktion</a:t>
            </a:r>
          </a:p>
        </p:txBody>
      </p:sp>
      <p:grpSp>
        <p:nvGrpSpPr>
          <p:cNvPr id="218" name="DSCN0628.jpg"/>
          <p:cNvGrpSpPr/>
          <p:nvPr/>
        </p:nvGrpSpPr>
        <p:grpSpPr>
          <a:xfrm>
            <a:off x="88900" y="2165350"/>
            <a:ext cx="4089400" cy="3206750"/>
            <a:chOff x="0" y="0"/>
            <a:chExt cx="4089400" cy="3206750"/>
          </a:xfrm>
        </p:grpSpPr>
        <p:pic>
          <p:nvPicPr>
            <p:cNvPr id="217" name="DSCN0628.jpg" descr="DSCN0628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27000" y="88900"/>
              <a:ext cx="3835400" cy="287655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16" name="DSCN0628.jpg" descr="DSCN0628.jpg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4089400" cy="3206750"/>
            </a:xfrm>
            <a:prstGeom prst="rect">
              <a:avLst/>
            </a:prstGeom>
            <a:effectLst/>
          </p:spPr>
        </p:pic>
      </p:grpSp>
      <p:grpSp>
        <p:nvGrpSpPr>
          <p:cNvPr id="221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19" name="sjskeynote.jpg" descr="sjskeynote.jp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0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7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7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22" name="„Wir sehen hin und…"/>
          <p:cNvSpPr txBox="1"/>
          <p:nvPr/>
        </p:nvSpPr>
        <p:spPr>
          <a:xfrm>
            <a:off x="4165600" y="723190"/>
            <a:ext cx="8178800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355600">
              <a:defRPr sz="36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„Wir sehen hin und </a:t>
            </a:r>
          </a:p>
          <a:p>
            <a:pPr defTabSz="355600">
              <a:defRPr sz="36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mischen uns ein“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uppieren"/>
          <p:cNvGrpSpPr/>
          <p:nvPr/>
        </p:nvGrpSpPr>
        <p:grpSpPr>
          <a:xfrm>
            <a:off x="669335" y="5069343"/>
            <a:ext cx="12001501" cy="1010210"/>
            <a:chOff x="0" y="2895"/>
            <a:chExt cx="12001500" cy="1010209"/>
          </a:xfrm>
        </p:grpSpPr>
        <p:sp>
          <p:nvSpPr>
            <p:cNvPr id="224" name="Erweiterte…"/>
            <p:cNvSpPr txBox="1"/>
            <p:nvPr/>
          </p:nvSpPr>
          <p:spPr>
            <a:xfrm>
              <a:off x="4747208" y="155295"/>
              <a:ext cx="3434183" cy="70541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Erweiterte </a:t>
              </a:r>
            </a:p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Berufsbildungsreife</a:t>
              </a:r>
            </a:p>
          </p:txBody>
        </p:sp>
        <p:sp>
          <p:nvSpPr>
            <p:cNvPr id="225" name="Mittlerer…"/>
            <p:cNvSpPr txBox="1"/>
            <p:nvPr/>
          </p:nvSpPr>
          <p:spPr>
            <a:xfrm>
              <a:off x="7531100" y="155295"/>
              <a:ext cx="4470400" cy="70541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Mittlerer </a:t>
              </a:r>
            </a:p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Schulabschluss</a:t>
              </a:r>
            </a:p>
          </p:txBody>
        </p:sp>
        <p:sp>
          <p:nvSpPr>
            <p:cNvPr id="226" name="Einfache…"/>
            <p:cNvSpPr txBox="1"/>
            <p:nvPr/>
          </p:nvSpPr>
          <p:spPr>
            <a:xfrm>
              <a:off x="0" y="2895"/>
              <a:ext cx="4927600" cy="101021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Einfache </a:t>
              </a:r>
            </a:p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Berufsbildungsreife </a:t>
              </a:r>
            </a:p>
            <a:p>
              <a:pPr defTabSz="914400">
                <a:tabLst>
                  <a:tab pos="914400" algn="l"/>
                </a:tabLst>
                <a:defRPr sz="24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pPr>
              <a:r>
                <a:t>(Ende Jgst. 9)</a:t>
              </a:r>
            </a:p>
          </p:txBody>
        </p:sp>
      </p:grpSp>
      <p:sp>
        <p:nvSpPr>
          <p:cNvPr id="228" name="Abitur"/>
          <p:cNvSpPr txBox="1"/>
          <p:nvPr/>
        </p:nvSpPr>
        <p:spPr>
          <a:xfrm>
            <a:off x="5709089" y="2145016"/>
            <a:ext cx="1921994" cy="637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tabLst>
                <a:tab pos="914400" algn="l"/>
              </a:tabLst>
              <a:defRPr>
                <a:solidFill>
                  <a:srgbClr val="12317F"/>
                </a:solidFill>
                <a:latin typeface="Copperplate"/>
                <a:ea typeface="Copperplate"/>
                <a:cs typeface="Copperplate"/>
                <a:sym typeface="Copperplate"/>
              </a:defRPr>
            </a:lvl1pPr>
          </a:lstStyle>
          <a:p>
            <a:pPr defTabSz="914400"/>
            <a:r>
              <a:t>Abitur</a:t>
            </a:r>
          </a:p>
        </p:txBody>
      </p:sp>
      <p:grpSp>
        <p:nvGrpSpPr>
          <p:cNvPr id="231" name="Gruppieren"/>
          <p:cNvGrpSpPr/>
          <p:nvPr/>
        </p:nvGrpSpPr>
        <p:grpSpPr>
          <a:xfrm>
            <a:off x="2277042" y="2832100"/>
            <a:ext cx="8267701" cy="1994655"/>
            <a:chOff x="0" y="0"/>
            <a:chExt cx="8267699" cy="1994654"/>
          </a:xfrm>
        </p:grpSpPr>
        <p:pic>
          <p:nvPicPr>
            <p:cNvPr id="229" name="droppedImage.pdf" descr="droppedImage.pdf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8267700" cy="199465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30" name="Einführungsphase"/>
            <p:cNvSpPr txBox="1"/>
            <p:nvPr/>
          </p:nvSpPr>
          <p:spPr>
            <a:xfrm>
              <a:off x="1384299" y="1250950"/>
              <a:ext cx="2167459" cy="6350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b="1" sz="1800"/>
              </a:lvl1pPr>
            </a:lstStyle>
            <a:p>
              <a:pPr/>
              <a:r>
                <a:t>Einführungsphase</a:t>
              </a:r>
            </a:p>
          </p:txBody>
        </p:sp>
      </p:grpSp>
      <p:sp>
        <p:nvSpPr>
          <p:cNvPr id="232" name="12 Jahre"/>
          <p:cNvSpPr txBox="1"/>
          <p:nvPr/>
        </p:nvSpPr>
        <p:spPr>
          <a:xfrm>
            <a:off x="10827860" y="3657600"/>
            <a:ext cx="1879625" cy="723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3A2C"/>
                </a:solidFill>
              </a:defRPr>
            </a:lvl1pPr>
          </a:lstStyle>
          <a:p>
            <a:pPr/>
            <a:r>
              <a:t>12 Jahre</a:t>
            </a:r>
          </a:p>
        </p:txBody>
      </p:sp>
      <p:sp>
        <p:nvSpPr>
          <p:cNvPr id="233" name="13 Jahre"/>
          <p:cNvSpPr txBox="1"/>
          <p:nvPr/>
        </p:nvSpPr>
        <p:spPr>
          <a:xfrm>
            <a:off x="114300" y="3657600"/>
            <a:ext cx="1879625" cy="723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3A2C"/>
                </a:solidFill>
              </a:defRPr>
            </a:lvl1pPr>
          </a:lstStyle>
          <a:p>
            <a:pPr/>
            <a:r>
              <a:t>13 Jahre</a:t>
            </a:r>
          </a:p>
        </p:txBody>
      </p:sp>
      <p:sp>
        <p:nvSpPr>
          <p:cNvPr id="234" name="Linien"/>
          <p:cNvSpPr/>
          <p:nvPr/>
        </p:nvSpPr>
        <p:spPr>
          <a:xfrm>
            <a:off x="12331700" y="4978400"/>
            <a:ext cx="0" cy="1778000"/>
          </a:xfrm>
          <a:prstGeom prst="line">
            <a:avLst/>
          </a:prstGeom>
          <a:ln w="152400">
            <a:solidFill>
              <a:srgbClr val="F43133"/>
            </a:solidFill>
            <a:miter lim="400000"/>
            <a:headEnd type="stealth"/>
          </a:ln>
        </p:spPr>
        <p:txBody>
          <a:bodyPr lIns="0" tIns="0" rIns="0" bIns="0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35" name="Linien"/>
          <p:cNvSpPr/>
          <p:nvPr/>
        </p:nvSpPr>
        <p:spPr>
          <a:xfrm flipH="1">
            <a:off x="1054099" y="5080000"/>
            <a:ext cx="2" cy="1778000"/>
          </a:xfrm>
          <a:prstGeom prst="line">
            <a:avLst/>
          </a:prstGeom>
          <a:ln w="152400">
            <a:solidFill>
              <a:srgbClr val="F43133"/>
            </a:solidFill>
            <a:miter lim="400000"/>
            <a:headEnd type="stealth"/>
          </a:ln>
        </p:spPr>
        <p:txBody>
          <a:bodyPr lIns="0" tIns="0" rIns="0" bIns="0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grpSp>
        <p:nvGrpSpPr>
          <p:cNvPr id="241" name="Gruppieren"/>
          <p:cNvGrpSpPr/>
          <p:nvPr/>
        </p:nvGrpSpPr>
        <p:grpSpPr>
          <a:xfrm>
            <a:off x="2339385" y="6334313"/>
            <a:ext cx="8661401" cy="3240793"/>
            <a:chOff x="-38286" y="373297"/>
            <a:chExt cx="8661400" cy="3240791"/>
          </a:xfrm>
        </p:grpSpPr>
        <p:grpSp>
          <p:nvGrpSpPr>
            <p:cNvPr id="238" name="Gruppieren"/>
            <p:cNvGrpSpPr/>
            <p:nvPr/>
          </p:nvGrpSpPr>
          <p:grpSpPr>
            <a:xfrm>
              <a:off x="-38287" y="373297"/>
              <a:ext cx="8661401" cy="3240793"/>
              <a:chOff x="0" y="0"/>
              <a:chExt cx="8661400" cy="3240791"/>
            </a:xfrm>
          </p:grpSpPr>
          <p:pic>
            <p:nvPicPr>
              <p:cNvPr id="236" name="droppedImage.pdf" descr="droppedImage.pdf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0" y="0"/>
                <a:ext cx="8661400" cy="324079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37" name="Einführungsphase"/>
              <p:cNvSpPr txBox="1"/>
              <p:nvPr/>
            </p:nvSpPr>
            <p:spPr>
              <a:xfrm>
                <a:off x="4737100" y="127000"/>
                <a:ext cx="2167459" cy="36830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b="1" sz="1800"/>
                </a:lvl1pPr>
              </a:lstStyle>
              <a:p>
                <a:pPr/>
                <a:r>
                  <a:t>Einführungsphase</a:t>
                </a:r>
              </a:p>
            </p:txBody>
          </p:sp>
        </p:grpSp>
        <p:sp>
          <p:nvSpPr>
            <p:cNvPr id="239" name="Oberschule"/>
            <p:cNvSpPr txBox="1"/>
            <p:nvPr/>
          </p:nvSpPr>
          <p:spPr>
            <a:xfrm>
              <a:off x="1385322" y="1217192"/>
              <a:ext cx="2909622" cy="56281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tabLst>
                  <a:tab pos="914400" algn="l"/>
                </a:tabLst>
                <a:defRPr sz="36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lvl1pPr>
            </a:lstStyle>
            <a:p>
              <a:pPr defTabSz="914400"/>
              <a:r>
                <a:t>Oberschule</a:t>
              </a:r>
            </a:p>
          </p:txBody>
        </p:sp>
        <p:sp>
          <p:nvSpPr>
            <p:cNvPr id="240" name="Gymnasium"/>
            <p:cNvSpPr txBox="1"/>
            <p:nvPr/>
          </p:nvSpPr>
          <p:spPr>
            <a:xfrm>
              <a:off x="4830540" y="1217192"/>
              <a:ext cx="2629358" cy="56281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tabLst>
                  <a:tab pos="914400" algn="l"/>
                </a:tabLst>
                <a:defRPr sz="3600">
                  <a:solidFill>
                    <a:srgbClr val="12317F"/>
                  </a:solidFill>
                  <a:latin typeface="Copperplate"/>
                  <a:ea typeface="Copperplate"/>
                  <a:cs typeface="Copperplate"/>
                  <a:sym typeface="Copperplate"/>
                </a:defRPr>
              </a:lvl1pPr>
            </a:lstStyle>
            <a:p>
              <a:pPr defTabSz="914400"/>
              <a:r>
                <a:t>Gymnasium</a:t>
              </a:r>
            </a:p>
          </p:txBody>
        </p:sp>
      </p:grpSp>
      <p:grpSp>
        <p:nvGrpSpPr>
          <p:cNvPr id="244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42" name="sjskeynote.jpg" descr="sjskeynote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43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5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5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45" name="Abschlüsse an der St.-Johannis-Schule"/>
          <p:cNvSpPr txBox="1"/>
          <p:nvPr>
            <p:ph type="ctrTitle"/>
          </p:nvPr>
        </p:nvSpPr>
        <p:spPr>
          <a:xfrm>
            <a:off x="4330700" y="1002506"/>
            <a:ext cx="8267700" cy="723901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z="36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/>
            <a:r>
              <a:t>Abschlüsse an der St.-Johannis-Schule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Class="entr" nodeType="after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16" presetID="2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Class="entr" nodeType="afterEffect" presetSubtype="16" presetID="23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4" presetID="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Class="entr" nodeType="afterEffect" presetSubtype="16" presetID="23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4" presetID="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Class="entr" nodeType="afterEffect" presetSubtype="16" presetID="23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1" grpId="1"/>
      <p:bldP build="whole" bldLvl="1" animBg="1" rev="0" advAuto="0" spid="234" grpId="7"/>
      <p:bldP build="whole" bldLvl="1" animBg="1" rev="0" advAuto="0" spid="231" grpId="3"/>
      <p:bldP build="whole" bldLvl="1" animBg="1" rev="0" advAuto="0" spid="232" grpId="8"/>
      <p:bldP build="whole" bldLvl="1" animBg="1" rev="0" advAuto="0" spid="227" grpId="2"/>
      <p:bldP build="whole" bldLvl="1" animBg="1" rev="0" advAuto="0" spid="233" grpId="6"/>
      <p:bldP build="whole" bldLvl="1" animBg="1" rev="0" advAuto="0" spid="235" grpId="5"/>
      <p:bldP build="whole" bldLvl="1" animBg="1" rev="0" advAuto="0" spid="228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9" name="DSCN1734.jpg"/>
          <p:cNvGrpSpPr/>
          <p:nvPr/>
        </p:nvGrpSpPr>
        <p:grpSpPr>
          <a:xfrm>
            <a:off x="221781" y="2406556"/>
            <a:ext cx="3776134" cy="2971801"/>
            <a:chOff x="0" y="0"/>
            <a:chExt cx="3776133" cy="2971800"/>
          </a:xfrm>
        </p:grpSpPr>
        <p:pic>
          <p:nvPicPr>
            <p:cNvPr id="248" name="DSCN1734.jpg" descr="DSCN1734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27000" y="88900"/>
              <a:ext cx="3522134" cy="26416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47" name="DSCN1734.jpg" descr="DSCN1734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776134" cy="2971800"/>
            </a:xfrm>
            <a:prstGeom prst="rect">
              <a:avLst/>
            </a:prstGeom>
            <a:effectLst/>
          </p:spPr>
        </p:pic>
      </p:grpSp>
      <p:grpSp>
        <p:nvGrpSpPr>
          <p:cNvPr id="252" name="Gruppieren"/>
          <p:cNvGrpSpPr/>
          <p:nvPr/>
        </p:nvGrpSpPr>
        <p:grpSpPr>
          <a:xfrm>
            <a:off x="-2331049" y="154817"/>
            <a:ext cx="16091116" cy="1615208"/>
            <a:chOff x="0" y="0"/>
            <a:chExt cx="16091115" cy="1615206"/>
          </a:xfrm>
        </p:grpSpPr>
        <p:pic>
          <p:nvPicPr>
            <p:cNvPr id="250" name="sjskeynote.jpg" descr="sjskeynote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1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5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5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53" name="zweizügig…"/>
          <p:cNvSpPr txBox="1"/>
          <p:nvPr/>
        </p:nvSpPr>
        <p:spPr>
          <a:xfrm>
            <a:off x="4178681" y="2259098"/>
            <a:ext cx="8581478" cy="66832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zweizügig</a:t>
            </a:r>
          </a:p>
          <a:p>
            <a:pPr marL="584199" indent="-571499" algn="l" defTabSz="355600">
              <a:spcBef>
                <a:spcPts val="14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5: Eingangsphase </a:t>
            </a:r>
          </a:p>
          <a:p>
            <a:pPr marL="584199" indent="-571499" algn="l" defTabSz="355600">
              <a:spcBef>
                <a:spcPts val="14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5 und 6: LRS-Förderung </a:t>
            </a:r>
          </a:p>
          <a:p>
            <a:pPr marL="558800" indent="-546100" algn="l" defTabSz="355600">
              <a:spcBef>
                <a:spcPts val="7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5 und 6: Klassenlehrerstunde</a:t>
            </a:r>
          </a:p>
          <a:p>
            <a:pPr marL="558800" indent="-546100" algn="l" defTabSz="355600">
              <a:spcBef>
                <a:spcPts val="7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6: Wahl der 2. Fremdsprache (Französisch, Spanisch oder Latein)</a:t>
            </a:r>
          </a:p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6"/>
              </a:buBlip>
              <a:defRPr sz="33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8/9: Kunst und Musik verstärkt</a:t>
            </a:r>
          </a:p>
        </p:txBody>
      </p:sp>
      <p:sp>
        <p:nvSpPr>
          <p:cNvPr id="254" name="Gymnasium"/>
          <p:cNvSpPr txBox="1"/>
          <p:nvPr/>
        </p:nvSpPr>
        <p:spPr>
          <a:xfrm>
            <a:off x="5109756" y="1518800"/>
            <a:ext cx="5503088" cy="783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Gymnasium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Kunst / Musik / Darstellendes Spiel…"/>
          <p:cNvSpPr txBox="1"/>
          <p:nvPr/>
        </p:nvSpPr>
        <p:spPr>
          <a:xfrm>
            <a:off x="5927038" y="3096367"/>
            <a:ext cx="6379161" cy="3560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Kunst / Musik / Darstellendes Spiel </a:t>
            </a:r>
          </a:p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Latein / Französisch / Spanisch / Naturwissen-schaftliches Projekt</a:t>
            </a:r>
          </a:p>
        </p:txBody>
      </p:sp>
      <p:sp>
        <p:nvSpPr>
          <p:cNvPr id="257" name="Wahlbereich Klasse 10:"/>
          <p:cNvSpPr txBox="1"/>
          <p:nvPr/>
        </p:nvSpPr>
        <p:spPr>
          <a:xfrm>
            <a:off x="4465847" y="2141744"/>
            <a:ext cx="6379161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1" indent="0" defTabSz="355600">
              <a:spcBef>
                <a:spcPts val="700"/>
              </a:spcBef>
              <a:defRPr sz="3600">
                <a:solidFill>
                  <a:srgbClr val="184380"/>
                </a:solidFill>
                <a:latin typeface="Futura Bold"/>
                <a:ea typeface="Futura Bold"/>
                <a:cs typeface="Futura Bold"/>
                <a:sym typeface="Futura Bold"/>
              </a:defRPr>
            </a:pPr>
            <a:r>
              <a:t>Wahlbereich Klasse 10:</a:t>
            </a:r>
          </a:p>
        </p:txBody>
      </p:sp>
      <p:grpSp>
        <p:nvGrpSpPr>
          <p:cNvPr id="260" name="DSCN1738.jpg"/>
          <p:cNvGrpSpPr/>
          <p:nvPr/>
        </p:nvGrpSpPr>
        <p:grpSpPr>
          <a:xfrm>
            <a:off x="301574" y="3340147"/>
            <a:ext cx="5231083" cy="4063012"/>
            <a:chOff x="0" y="0"/>
            <a:chExt cx="5231081" cy="4063011"/>
          </a:xfrm>
        </p:grpSpPr>
        <p:pic>
          <p:nvPicPr>
            <p:cNvPr id="259" name="DSCN1738.jpg" descr="DSCN1738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4977082" cy="373281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58" name="DSCN1738.jpg" descr="DSCN1738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5231082" cy="4063012"/>
            </a:xfrm>
            <a:prstGeom prst="rect">
              <a:avLst/>
            </a:prstGeom>
            <a:effectLst/>
          </p:spPr>
        </p:pic>
      </p:grpSp>
      <p:grpSp>
        <p:nvGrpSpPr>
          <p:cNvPr id="263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61" name="sjskeynote.jpg" descr="sjskeynote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2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6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6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64" name="Einführungsphase"/>
          <p:cNvSpPr txBox="1"/>
          <p:nvPr/>
        </p:nvSpPr>
        <p:spPr>
          <a:xfrm>
            <a:off x="3994375" y="635047"/>
            <a:ext cx="8178801" cy="1502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/>
            <a:r>
              <a:t>Einführungsphase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5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Klasse 5: Wattenmeer…"/>
          <p:cNvSpPr txBox="1"/>
          <p:nvPr/>
        </p:nvSpPr>
        <p:spPr>
          <a:xfrm>
            <a:off x="5267055" y="2517548"/>
            <a:ext cx="7031544" cy="59114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5: Wattenmeer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6: Bremen im Mittelalter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7/8: fächerübergreifendes Kreativprojekt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9: Betriebspraktikum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10: Compassion und „Probeprojekt“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Jahrgangsstufe 11: </a:t>
            </a:r>
            <a:br/>
            <a:r>
              <a:t>wissenschaftliches Projekt</a:t>
            </a:r>
          </a:p>
          <a:p>
            <a:pPr lvl="1" marL="533491" indent="-522950" algn="l" defTabSz="295147">
              <a:spcBef>
                <a:spcPts val="500"/>
              </a:spcBef>
              <a:buSzPct val="47000"/>
              <a:buBlip>
                <a:blip r:embed="rId2"/>
              </a:buBlip>
              <a:defRPr sz="2988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interkulturelles Erasmus+-Projekt</a:t>
            </a:r>
          </a:p>
        </p:txBody>
      </p:sp>
      <p:grpSp>
        <p:nvGrpSpPr>
          <p:cNvPr id="269" name="Kalkriese Römer und Germanen.jpg"/>
          <p:cNvGrpSpPr/>
          <p:nvPr/>
        </p:nvGrpSpPr>
        <p:grpSpPr>
          <a:xfrm>
            <a:off x="133068" y="2796389"/>
            <a:ext cx="4950865" cy="3838352"/>
            <a:chOff x="0" y="0"/>
            <a:chExt cx="4950863" cy="3838350"/>
          </a:xfrm>
        </p:grpSpPr>
        <p:pic>
          <p:nvPicPr>
            <p:cNvPr id="268" name="Kalkriese Römer und Germanen.jpg" descr="Kalkriese Römer und Germanen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4696864" cy="350815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67" name="Kalkriese Römer und Germanen.jpg" descr="Kalkriese Römer und Germanen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4950864" cy="3838351"/>
            </a:xfrm>
            <a:prstGeom prst="rect">
              <a:avLst/>
            </a:prstGeom>
            <a:effectLst/>
          </p:spPr>
        </p:pic>
      </p:grpSp>
      <p:grpSp>
        <p:nvGrpSpPr>
          <p:cNvPr id="272" name="Gruppieren"/>
          <p:cNvGrpSpPr/>
          <p:nvPr/>
        </p:nvGrpSpPr>
        <p:grpSpPr>
          <a:xfrm>
            <a:off x="-1696377" y="47043"/>
            <a:ext cx="16091117" cy="1615207"/>
            <a:chOff x="0" y="0"/>
            <a:chExt cx="16091115" cy="1615206"/>
          </a:xfrm>
        </p:grpSpPr>
        <p:pic>
          <p:nvPicPr>
            <p:cNvPr id="270" name="sjskeynote.jpg" descr="sjskeynote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71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6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6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73" name="Gymnasium - Projekte"/>
          <p:cNvSpPr txBox="1"/>
          <p:nvPr/>
        </p:nvSpPr>
        <p:spPr>
          <a:xfrm>
            <a:off x="4860294" y="862843"/>
            <a:ext cx="6858528" cy="1082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Gymnasium - Projekte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prachliches Profil -  verpflichtender LK: Deutsch…"/>
          <p:cNvSpPr txBox="1"/>
          <p:nvPr/>
        </p:nvSpPr>
        <p:spPr>
          <a:xfrm>
            <a:off x="6059365" y="2798280"/>
            <a:ext cx="6643378" cy="4471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414527" indent="-405892" algn="l" defTabSz="241808">
              <a:spcBef>
                <a:spcPts val="400"/>
              </a:spcBef>
              <a:buSzPct val="47000"/>
              <a:buBlip>
                <a:blip r:embed="rId2"/>
              </a:buBlip>
              <a:defRPr sz="2448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>
                <a:latin typeface="Futura Bold"/>
                <a:ea typeface="Futura Bold"/>
                <a:cs typeface="Futura Bold"/>
                <a:sym typeface="Futura Bold"/>
              </a:rPr>
              <a:t>sprachliches Profil</a:t>
            </a:r>
            <a:r>
              <a:t> - </a:t>
            </a:r>
            <a:br/>
            <a:r>
              <a:t>verpflichtender LK: Deutsch</a:t>
            </a:r>
          </a:p>
          <a:p>
            <a:pPr lvl="1" marL="414527" indent="-405892" algn="l" defTabSz="241808">
              <a:spcBef>
                <a:spcPts val="400"/>
              </a:spcBef>
              <a:buSzPct val="47000"/>
              <a:buBlip>
                <a:blip r:embed="rId2"/>
              </a:buBlip>
              <a:defRPr sz="2448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>
                <a:latin typeface="Futura Bold"/>
                <a:ea typeface="Futura Bold"/>
                <a:cs typeface="Futura Bold"/>
                <a:sym typeface="Futura Bold"/>
              </a:rPr>
              <a:t>naturwissenschaftliches Profil</a:t>
            </a:r>
            <a:r>
              <a:t> - verpflichtender LK: Mathematik </a:t>
            </a:r>
          </a:p>
          <a:p>
            <a:pPr lvl="1" marL="414527" indent="-405892" algn="l" defTabSz="241808">
              <a:spcBef>
                <a:spcPts val="400"/>
              </a:spcBef>
              <a:buSzPct val="47000"/>
              <a:buBlip>
                <a:blip r:embed="rId2"/>
              </a:buBlip>
              <a:defRPr sz="2448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>
                <a:latin typeface="Futura Bold"/>
                <a:ea typeface="Futura Bold"/>
                <a:cs typeface="Futura Bold"/>
                <a:sym typeface="Futura Bold"/>
              </a:rPr>
              <a:t>Profil Umwelt/Gesellschaft</a:t>
            </a:r>
            <a:r>
              <a:t> - verpflichtender LK: Biologie</a:t>
            </a:r>
          </a:p>
          <a:p>
            <a:pPr lvl="1" marL="414527" indent="-405892" algn="l" defTabSz="241808">
              <a:spcBef>
                <a:spcPts val="400"/>
              </a:spcBef>
              <a:buSzPct val="47000"/>
              <a:buBlip>
                <a:blip r:embed="rId2"/>
              </a:buBlip>
              <a:defRPr sz="2448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rPr>
                <a:latin typeface="Futura Bold"/>
                <a:ea typeface="Futura Bold"/>
                <a:cs typeface="Futura Bold"/>
                <a:sym typeface="Futura Bold"/>
              </a:rPr>
              <a:t>Profil Geschichte/Politik</a:t>
            </a:r>
            <a:r>
              <a:t> - verpflichtender LK: Geschichte </a:t>
            </a:r>
          </a:p>
          <a:p>
            <a:pPr lvl="1" marL="414527" indent="-405892" algn="l" defTabSz="241808">
              <a:spcBef>
                <a:spcPts val="400"/>
              </a:spcBef>
              <a:buSzPct val="47000"/>
              <a:buBlip>
                <a:blip r:embed="rId2"/>
              </a:buBlip>
              <a:defRPr sz="2448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zweiter, ergänzender LK: Englisch, Physik, Deutsch oder Geographie </a:t>
            </a:r>
          </a:p>
        </p:txBody>
      </p:sp>
      <p:sp>
        <p:nvSpPr>
          <p:cNvPr id="276" name="Profiloberstufe"/>
          <p:cNvSpPr txBox="1"/>
          <p:nvPr/>
        </p:nvSpPr>
        <p:spPr>
          <a:xfrm>
            <a:off x="5757070" y="1888252"/>
            <a:ext cx="4653700" cy="6847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1" indent="228600" defTabSz="355600">
              <a:spcBef>
                <a:spcPts val="700"/>
              </a:spcBef>
              <a:defRPr sz="3600">
                <a:solidFill>
                  <a:srgbClr val="184380"/>
                </a:solidFill>
                <a:latin typeface="Futura Bold"/>
                <a:ea typeface="Futura Bold"/>
                <a:cs typeface="Futura Bold"/>
                <a:sym typeface="Futura Bold"/>
              </a:defRPr>
            </a:pPr>
            <a:r>
              <a:t>Profiloberstufe</a:t>
            </a:r>
          </a:p>
        </p:txBody>
      </p:sp>
      <p:grpSp>
        <p:nvGrpSpPr>
          <p:cNvPr id="279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277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78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80" name="Qualifikationsphase"/>
          <p:cNvSpPr txBox="1"/>
          <p:nvPr/>
        </p:nvSpPr>
        <p:spPr>
          <a:xfrm>
            <a:off x="3994375" y="635047"/>
            <a:ext cx="8178801" cy="1502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/>
            <a:r>
              <a:t>Qualifikationsphase</a:t>
            </a:r>
          </a:p>
        </p:txBody>
      </p:sp>
      <p:grpSp>
        <p:nvGrpSpPr>
          <p:cNvPr id="283" name="DSCN7349.JPG"/>
          <p:cNvGrpSpPr/>
          <p:nvPr/>
        </p:nvGrpSpPr>
        <p:grpSpPr>
          <a:xfrm>
            <a:off x="414866" y="2812419"/>
            <a:ext cx="5318751" cy="4128762"/>
            <a:chOff x="0" y="0"/>
            <a:chExt cx="5318749" cy="4128761"/>
          </a:xfrm>
        </p:grpSpPr>
        <p:pic>
          <p:nvPicPr>
            <p:cNvPr id="282" name="DSCN7349.JPG" descr="DSCN7349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27000" y="88900"/>
              <a:ext cx="5064750" cy="379856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81" name="DSCN7349.JPG" descr="DSCN7349.JPG"/>
            <p:cNvPicPr>
              <a:picLocks noChangeAspect="0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5318750" cy="4128762"/>
            </a:xfrm>
            <a:prstGeom prst="rect">
              <a:avLst/>
            </a:prstGeom>
            <a:effectLst/>
          </p:spPr>
        </p:pic>
      </p:grpSp>
      <p:sp>
        <p:nvSpPr>
          <p:cNvPr id="284" name="Grundkurse: Deutsch, Mathematik, Biologie, Physik, Chemie, Informatik, Englisch, Französisch, Latein, Spanisch, Geschichte, Geographie, Politik, Religion, Musik, Kunst, Darstellendes Spiel, Sport"/>
          <p:cNvSpPr txBox="1"/>
          <p:nvPr/>
        </p:nvSpPr>
        <p:spPr>
          <a:xfrm>
            <a:off x="519995" y="7519620"/>
            <a:ext cx="11964810" cy="14022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426719" indent="-417829" algn="l" defTabSz="248920">
              <a:spcBef>
                <a:spcPts val="400"/>
              </a:spcBef>
              <a:buSzPct val="47000"/>
              <a:buBlip>
                <a:blip r:embed="rId2"/>
              </a:buBlip>
              <a:defRPr sz="2520">
                <a:solidFill>
                  <a:srgbClr val="102C52"/>
                </a:solidFill>
                <a:latin typeface="Futura Bold"/>
                <a:ea typeface="Futura Bold"/>
                <a:cs typeface="Futura Bold"/>
                <a:sym typeface="Futura Bold"/>
              </a:defRPr>
            </a:pPr>
            <a:r>
              <a:t>Grundkurse: </a:t>
            </a:r>
            <a:r>
              <a:rPr>
                <a:latin typeface="Futura"/>
                <a:ea typeface="Futura"/>
                <a:cs typeface="Futura"/>
                <a:sym typeface="Futura"/>
              </a:rPr>
              <a:t>Deutsch, Mathematik, Biologie, Physik, Chemie, Informatik, Englisch, Französisch, Latein, Spanisch, Geschichte, Geographie, Politik, Religion, Musik, Kunst, Darstellendes Spiel, Sport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Drei Leistungskurse…"/>
          <p:cNvSpPr txBox="1"/>
          <p:nvPr/>
        </p:nvSpPr>
        <p:spPr>
          <a:xfrm>
            <a:off x="6059365" y="2798280"/>
            <a:ext cx="6643378" cy="4471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 i="1"/>
              <a:t>Drei</a:t>
            </a:r>
            <a:r>
              <a:rPr b="1"/>
              <a:t> Leistungskurse</a:t>
            </a:r>
            <a:endParaRPr b="1"/>
          </a:p>
          <a:p>
            <a:pPr lvl="1" marL="609600" indent="-5969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Deutsch, Englisch, Mathematik, Informatik, Biologie, Physik, Politik, Geschichte, Geographie, Französisch, Latein, Musik, Kunst</a:t>
            </a:r>
          </a:p>
        </p:txBody>
      </p:sp>
      <p:sp>
        <p:nvSpPr>
          <p:cNvPr id="287" name="umfangreiches Kursangebot"/>
          <p:cNvSpPr txBox="1"/>
          <p:nvPr/>
        </p:nvSpPr>
        <p:spPr>
          <a:xfrm>
            <a:off x="3762777" y="1888168"/>
            <a:ext cx="9035246" cy="66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1" indent="228600" defTabSz="355600">
              <a:spcBef>
                <a:spcPts val="700"/>
              </a:spcBef>
              <a:defRPr b="1" sz="3600">
                <a:solidFill>
                  <a:srgbClr val="184380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umfangreiches Kursangebot</a:t>
            </a:r>
          </a:p>
        </p:txBody>
      </p:sp>
      <p:grpSp>
        <p:nvGrpSpPr>
          <p:cNvPr id="290" name="Gruppieren"/>
          <p:cNvGrpSpPr/>
          <p:nvPr/>
        </p:nvGrpSpPr>
        <p:grpSpPr>
          <a:xfrm>
            <a:off x="-2151425" y="130867"/>
            <a:ext cx="16091116" cy="1615208"/>
            <a:chOff x="0" y="0"/>
            <a:chExt cx="16091115" cy="1615206"/>
          </a:xfrm>
        </p:grpSpPr>
        <p:pic>
          <p:nvPicPr>
            <p:cNvPr id="288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9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291" name="Qualifikationsphase"/>
          <p:cNvSpPr txBox="1"/>
          <p:nvPr/>
        </p:nvSpPr>
        <p:spPr>
          <a:xfrm>
            <a:off x="3994375" y="635047"/>
            <a:ext cx="8178801" cy="1502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Qualifikationsphase</a:t>
            </a:r>
          </a:p>
        </p:txBody>
      </p:sp>
      <p:grpSp>
        <p:nvGrpSpPr>
          <p:cNvPr id="294" name="DSCN7349.JPG"/>
          <p:cNvGrpSpPr/>
          <p:nvPr/>
        </p:nvGrpSpPr>
        <p:grpSpPr>
          <a:xfrm>
            <a:off x="414866" y="2812419"/>
            <a:ext cx="5318751" cy="4128762"/>
            <a:chOff x="0" y="0"/>
            <a:chExt cx="5318749" cy="4128761"/>
          </a:xfrm>
        </p:grpSpPr>
        <p:pic>
          <p:nvPicPr>
            <p:cNvPr id="293" name="DSCN7349.JPG" descr="DSCN7349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27000" y="88900"/>
              <a:ext cx="5064750" cy="379856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292" name="DSCN7349.JPG" descr="DSCN7349.JPG"/>
            <p:cNvPicPr>
              <a:picLocks noChangeAspect="0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5318750" cy="4128762"/>
            </a:xfrm>
            <a:prstGeom prst="rect">
              <a:avLst/>
            </a:prstGeom>
            <a:effectLst/>
          </p:spPr>
        </p:pic>
      </p:grpSp>
      <p:sp>
        <p:nvSpPr>
          <p:cNvPr id="295" name="Grundkurse: Deutsch, Mathematik, Biologie, Physik, Chemie, Informatik, Englisch, Französisch, Latein, Spanisch, Geschichte, Geographie, Politik, Religion, Musik, Kunst, Darstellendes Spiel, Sport"/>
          <p:cNvSpPr txBox="1"/>
          <p:nvPr/>
        </p:nvSpPr>
        <p:spPr>
          <a:xfrm>
            <a:off x="519995" y="7519620"/>
            <a:ext cx="11964810" cy="14022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432815" indent="-423798" algn="l" defTabSz="252475">
              <a:spcBef>
                <a:spcPts val="400"/>
              </a:spcBef>
              <a:buSzPct val="47000"/>
              <a:buBlip>
                <a:blip r:embed="rId2"/>
              </a:buBlip>
              <a:defRPr b="1" sz="255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Grundkurse: </a:t>
            </a:r>
            <a:r>
              <a:rPr b="0"/>
              <a:t>Deutsch, Mathematik, Biologie, Physik, Chemie, Informatik, Englisch, Französisch, Latein, Spanisch, Geschichte, Geographie, Politik, Religion, Musik, Kunst, Darstellendes Spiel, Sport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Klasse 5/6: WAT (Wirtschaft/Arbeit/Technik)…"/>
          <p:cNvSpPr txBox="1"/>
          <p:nvPr/>
        </p:nvSpPr>
        <p:spPr>
          <a:xfrm>
            <a:off x="1524000" y="1938957"/>
            <a:ext cx="9956800" cy="6921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5/6: WAT (Wirtschaft/Arbeit/Technik)</a:t>
            </a:r>
          </a:p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7/8: Teilnahme am Zukunftstag</a:t>
            </a:r>
          </a:p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9: 2-wöchiges Betriebspraktikum</a:t>
            </a:r>
          </a:p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 10: 2-wöchiges Sozialpraktikum (Compassion), Berufs- und Studienberatung, Expertengespräche, Bewerbungstraining</a:t>
            </a:r>
          </a:p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Jahrgangsstufe 11: Studienberatung, Expertengespräche, Bewerbungsgespräch</a:t>
            </a:r>
          </a:p>
          <a:p>
            <a:pPr lvl="1" marL="673629" indent="-661564" algn="l" defTabSz="337820">
              <a:spcBef>
                <a:spcPts val="600"/>
              </a:spcBef>
              <a:buSzPct val="47000"/>
              <a:buBlip>
                <a:blip r:embed="rId2"/>
              </a:buBlip>
              <a:defRPr sz="342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Berufswahl-Siegel „Schule mit herausragender beruflicher Orientierung“</a:t>
            </a:r>
          </a:p>
        </p:txBody>
      </p:sp>
      <p:grpSp>
        <p:nvGrpSpPr>
          <p:cNvPr id="300" name="Gruppieren"/>
          <p:cNvGrpSpPr/>
          <p:nvPr/>
        </p:nvGrpSpPr>
        <p:grpSpPr>
          <a:xfrm>
            <a:off x="-1782275" y="23093"/>
            <a:ext cx="16091116" cy="1615207"/>
            <a:chOff x="0" y="0"/>
            <a:chExt cx="16091115" cy="1615206"/>
          </a:xfrm>
        </p:grpSpPr>
        <p:pic>
          <p:nvPicPr>
            <p:cNvPr id="298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99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01" name="Gymnasium - Berufsorientierung"/>
          <p:cNvSpPr txBox="1"/>
          <p:nvPr/>
        </p:nvSpPr>
        <p:spPr>
          <a:xfrm>
            <a:off x="3784574" y="934843"/>
            <a:ext cx="8002132" cy="750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23596">
              <a:defRPr sz="3822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Gymnasium - Berufsorientierung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5" name="Gruppieren"/>
          <p:cNvGrpSpPr/>
          <p:nvPr/>
        </p:nvGrpSpPr>
        <p:grpSpPr>
          <a:xfrm>
            <a:off x="-2140058" y="35793"/>
            <a:ext cx="16091116" cy="1615207"/>
            <a:chOff x="0" y="0"/>
            <a:chExt cx="16091115" cy="1615206"/>
          </a:xfrm>
        </p:grpSpPr>
        <p:pic>
          <p:nvPicPr>
            <p:cNvPr id="303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04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06" name="Stundenplan Gymnasium (Klasse 5)"/>
          <p:cNvSpPr txBox="1"/>
          <p:nvPr/>
        </p:nvSpPr>
        <p:spPr>
          <a:xfrm>
            <a:off x="3865941" y="802993"/>
            <a:ext cx="7544322" cy="939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1" indent="0" defTabSz="277368">
              <a:defRPr sz="3275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Stundenplan Gymnasium (Klasse 5)</a:t>
            </a:r>
          </a:p>
        </p:txBody>
      </p:sp>
      <p:pic>
        <p:nvPicPr>
          <p:cNvPr id="307" name="Bildschirmfoto 2023-11-28 um 13.46.36.png" descr="Bildschirmfoto 2023-11-28 um 13.46.3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539636" y="1750628"/>
            <a:ext cx="10503535" cy="810443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1" name="Gruppieren"/>
          <p:cNvGrpSpPr/>
          <p:nvPr/>
        </p:nvGrpSpPr>
        <p:grpSpPr>
          <a:xfrm>
            <a:off x="-2330558" y="61193"/>
            <a:ext cx="16091116" cy="1615207"/>
            <a:chOff x="0" y="0"/>
            <a:chExt cx="16091115" cy="1615206"/>
          </a:xfrm>
        </p:grpSpPr>
        <p:pic>
          <p:nvPicPr>
            <p:cNvPr id="309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10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12" name="Stundenplan Gymnasium (Klasse 8)"/>
          <p:cNvSpPr txBox="1"/>
          <p:nvPr/>
        </p:nvSpPr>
        <p:spPr>
          <a:xfrm>
            <a:off x="3502557" y="1062049"/>
            <a:ext cx="8023766" cy="651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1" indent="0" defTabSz="295147">
              <a:defRPr sz="3486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Stundenplan Gymnasium (Klasse 8)</a:t>
            </a:r>
          </a:p>
        </p:txBody>
      </p:sp>
      <p:pic>
        <p:nvPicPr>
          <p:cNvPr id="313" name="Bildschirmfoto 2023-11-28 um 13.52.51.png" descr="Bildschirmfoto 2023-11-28 um 13.52.5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22847" y="1807960"/>
            <a:ext cx="10383185" cy="80115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Oberschule"/>
          <p:cNvSpPr txBox="1"/>
          <p:nvPr/>
        </p:nvSpPr>
        <p:spPr>
          <a:xfrm>
            <a:off x="4546600" y="660400"/>
            <a:ext cx="7120533" cy="9271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Oberschule</a:t>
            </a:r>
          </a:p>
        </p:txBody>
      </p:sp>
      <p:sp>
        <p:nvSpPr>
          <p:cNvPr id="316" name="dreizügig…"/>
          <p:cNvSpPr txBox="1"/>
          <p:nvPr/>
        </p:nvSpPr>
        <p:spPr>
          <a:xfrm>
            <a:off x="5820976" y="2318658"/>
            <a:ext cx="6875291" cy="54972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546100" indent="-5334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dreizügig </a:t>
            </a:r>
          </a:p>
          <a:p>
            <a:pPr lvl="1" marL="546100" indent="-5334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Klassenstärke: 25</a:t>
            </a:r>
          </a:p>
          <a:p>
            <a:pPr lvl="1" marL="546100" indent="-5334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Unterricht im Klassenverband in Klassen 5 -10</a:t>
            </a:r>
          </a:p>
          <a:p>
            <a:pPr lvl="1" marL="546100" indent="-5334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Lehrer arbeiten in Jahrgangsteams</a:t>
            </a:r>
          </a:p>
          <a:p>
            <a:pPr lvl="1" marL="546100" indent="-533400" algn="l" defTabSz="355600">
              <a:spcBef>
                <a:spcPts val="700"/>
              </a:spcBef>
              <a:buSzPct val="47000"/>
              <a:buBlip>
                <a:blip r:embed="rId2"/>
              </a:buBlip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alle Abschlüsse möglich: EBBR, MSA (MSA Gy)</a:t>
            </a:r>
          </a:p>
        </p:txBody>
      </p:sp>
      <p:grpSp>
        <p:nvGrpSpPr>
          <p:cNvPr id="319" name="DSCN1731.jpg"/>
          <p:cNvGrpSpPr/>
          <p:nvPr/>
        </p:nvGrpSpPr>
        <p:grpSpPr>
          <a:xfrm>
            <a:off x="247368" y="2655363"/>
            <a:ext cx="4953443" cy="3854783"/>
            <a:chOff x="0" y="0"/>
            <a:chExt cx="4953441" cy="3854781"/>
          </a:xfrm>
        </p:grpSpPr>
        <p:pic>
          <p:nvPicPr>
            <p:cNvPr id="318" name="DSCN1731.jpg" descr="DSCN1731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4699442" cy="352458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17" name="DSCN1731.jpg" descr="DSCN1731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4953442" cy="3854782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Oberschule - Klasse 5/6"/>
          <p:cNvSpPr txBox="1"/>
          <p:nvPr/>
        </p:nvSpPr>
        <p:spPr>
          <a:xfrm>
            <a:off x="3917505" y="75931"/>
            <a:ext cx="8178801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Oberschule - Klasse 5/6</a:t>
            </a:r>
          </a:p>
        </p:txBody>
      </p:sp>
      <p:sp>
        <p:nvSpPr>
          <p:cNvPr id="322" name="Eingangsphase zu Beginn der 5. Klasse…"/>
          <p:cNvSpPr txBox="1"/>
          <p:nvPr/>
        </p:nvSpPr>
        <p:spPr>
          <a:xfrm>
            <a:off x="4095269" y="2329560"/>
            <a:ext cx="8143178" cy="6085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506729" indent="-506729" algn="l" defTabSz="337820">
              <a:spcBef>
                <a:spcPts val="600"/>
              </a:spcBef>
              <a:buSzPct val="47000"/>
              <a:buBlip>
                <a:blip r:embed="rId2"/>
              </a:buBlip>
              <a:defRPr sz="3989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Eingangsphase zu Beginn der 5. Klasse     </a:t>
            </a:r>
          </a:p>
          <a:p>
            <a:pPr lvl="1" marL="506729" indent="-506729" algn="l" defTabSz="337820">
              <a:spcBef>
                <a:spcPts val="600"/>
              </a:spcBef>
              <a:buSzPct val="47000"/>
              <a:buBlip>
                <a:blip r:embed="rId2"/>
              </a:buBlip>
              <a:defRPr sz="3989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LRS-Förderung </a:t>
            </a:r>
          </a:p>
          <a:p>
            <a:pPr lvl="1" marL="506729" indent="-506729" algn="l" defTabSz="337820">
              <a:spcBef>
                <a:spcPts val="600"/>
              </a:spcBef>
              <a:buSzPct val="47000"/>
              <a:buBlip>
                <a:blip r:embed="rId2"/>
              </a:buBlip>
              <a:defRPr sz="3989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Deutsch+ / Englisch+ / Mathe+</a:t>
            </a:r>
          </a:p>
          <a:p>
            <a:pPr lvl="1" marL="506729" indent="-506729" algn="l" defTabSz="337820">
              <a:spcBef>
                <a:spcPts val="600"/>
              </a:spcBef>
              <a:buSzPct val="47000"/>
              <a:buBlip>
                <a:blip r:embed="rId2"/>
              </a:buBlip>
              <a:defRPr sz="3989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Wahlpflichtkurse ab Klasse 6:</a:t>
            </a:r>
            <a:br/>
            <a:r>
              <a:t>praktische Fächer oder Französisch (2. Fremdsprache)</a:t>
            </a:r>
          </a:p>
        </p:txBody>
      </p:sp>
      <p:grpSp>
        <p:nvGrpSpPr>
          <p:cNvPr id="325" name="DSCN5231-small.jpg"/>
          <p:cNvGrpSpPr/>
          <p:nvPr/>
        </p:nvGrpSpPr>
        <p:grpSpPr>
          <a:xfrm>
            <a:off x="389046" y="2531016"/>
            <a:ext cx="3428118" cy="2710789"/>
            <a:chOff x="0" y="0"/>
            <a:chExt cx="3428117" cy="2710788"/>
          </a:xfrm>
        </p:grpSpPr>
        <p:pic>
          <p:nvPicPr>
            <p:cNvPr id="324" name="DSCN5231-small.jpg" descr="DSCN5231-small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3174118" cy="238058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23" name="DSCN5231-small.jpg" descr="DSCN5231-small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428118" cy="2710789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Leistungsdifferenzierung in Deutsch, Mathematik, Englisch…"/>
          <p:cNvSpPr txBox="1"/>
          <p:nvPr/>
        </p:nvSpPr>
        <p:spPr>
          <a:xfrm>
            <a:off x="5184227" y="1767793"/>
            <a:ext cx="7083627" cy="4736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marL="508000" indent="-508000" algn="l" defTabSz="355600">
              <a:spcBef>
                <a:spcPts val="1400"/>
              </a:spcBef>
              <a:buSzPct val="47000"/>
              <a:buBlip>
                <a:blip r:embed="rId2"/>
              </a:buBlip>
              <a:defRPr sz="32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Leistungsdifferenzierung in Deutsch, Mathematik, Englisch </a:t>
            </a:r>
          </a:p>
          <a:p>
            <a:pPr marL="508000" indent="-508000" algn="l" defTabSz="355600">
              <a:spcBef>
                <a:spcPts val="1400"/>
              </a:spcBef>
              <a:buSzPct val="47000"/>
              <a:buBlip>
                <a:blip r:embed="rId2"/>
              </a:buBlip>
              <a:defRPr sz="32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Leistungsdifferenzierung in Physik und Chemie ab Klasse 9</a:t>
            </a:r>
          </a:p>
          <a:p>
            <a:pPr marL="508000" indent="-508000" algn="l" defTabSz="355600">
              <a:spcBef>
                <a:spcPts val="1400"/>
              </a:spcBef>
              <a:buSzPct val="47000"/>
              <a:buBlip>
                <a:blip r:embed="rId2"/>
              </a:buBlip>
              <a:defRPr sz="32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Fördern und Fordern</a:t>
            </a:r>
          </a:p>
        </p:txBody>
      </p:sp>
      <p:grpSp>
        <p:nvGrpSpPr>
          <p:cNvPr id="330" name="DSCN2018.jpg"/>
          <p:cNvGrpSpPr/>
          <p:nvPr/>
        </p:nvGrpSpPr>
        <p:grpSpPr>
          <a:xfrm>
            <a:off x="252373" y="2273878"/>
            <a:ext cx="4779975" cy="3724682"/>
            <a:chOff x="0" y="0"/>
            <a:chExt cx="4779974" cy="3724680"/>
          </a:xfrm>
        </p:grpSpPr>
        <p:pic>
          <p:nvPicPr>
            <p:cNvPr id="329" name="DSCN2018.jpg" descr="DSCN2018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4525975" cy="339448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28" name="DSCN2018.jpg" descr="DSCN2018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4779975" cy="3724681"/>
            </a:xfrm>
            <a:prstGeom prst="rect">
              <a:avLst/>
            </a:prstGeom>
            <a:effectLst/>
          </p:spPr>
        </p:pic>
      </p:grpSp>
      <p:sp>
        <p:nvSpPr>
          <p:cNvPr id="331" name="Oberschule ab Klasse 7"/>
          <p:cNvSpPr txBox="1"/>
          <p:nvPr/>
        </p:nvSpPr>
        <p:spPr>
          <a:xfrm>
            <a:off x="3891705" y="89733"/>
            <a:ext cx="8178801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Oberschule ab Klasse 7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Oberschule - Berufsorientierung"/>
          <p:cNvSpPr txBox="1"/>
          <p:nvPr/>
        </p:nvSpPr>
        <p:spPr>
          <a:xfrm>
            <a:off x="4064000" y="459070"/>
            <a:ext cx="8178800" cy="1305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 sz="36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Oberschule - Berufsorientierung</a:t>
            </a:r>
          </a:p>
        </p:txBody>
      </p:sp>
      <p:sp>
        <p:nvSpPr>
          <p:cNvPr id="334" name="Wirtschaft/Arbeit/Technik (WAT): Vorbereitung auf das Arbeitsleben…"/>
          <p:cNvSpPr txBox="1"/>
          <p:nvPr/>
        </p:nvSpPr>
        <p:spPr>
          <a:xfrm>
            <a:off x="5991551" y="2481907"/>
            <a:ext cx="6256451" cy="62375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368300" indent="-36830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Wirtschaft/Arbeit/Technik (WAT): Vorbereitung auf das Arbeitsleben</a:t>
            </a:r>
          </a:p>
          <a:p>
            <a:pPr marL="374650" indent="-36195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zwei zweiwöchige Betriebspraktika</a:t>
            </a:r>
          </a:p>
          <a:p>
            <a:pPr marL="374650" indent="-36195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Betriebserkundungen</a:t>
            </a:r>
          </a:p>
          <a:p>
            <a:pPr marL="374650" indent="-36195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Bewerbungstraining</a:t>
            </a:r>
          </a:p>
          <a:p>
            <a:pPr marL="374650" indent="-36195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Zusammenarbeit mit der </a:t>
            </a:r>
            <a:br/>
            <a:r>
              <a:t>Agentur für Arbeit</a:t>
            </a:r>
          </a:p>
          <a:p>
            <a:pPr marL="374650" indent="-361950" algn="l" defTabSz="355600">
              <a:spcBef>
                <a:spcPts val="1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Teilnahme am Zukunftstag</a:t>
            </a:r>
          </a:p>
        </p:txBody>
      </p:sp>
      <p:grpSp>
        <p:nvGrpSpPr>
          <p:cNvPr id="337" name="DSCN1788.jpg"/>
          <p:cNvGrpSpPr/>
          <p:nvPr/>
        </p:nvGrpSpPr>
        <p:grpSpPr>
          <a:xfrm>
            <a:off x="176361" y="2713671"/>
            <a:ext cx="5389597" cy="4181898"/>
            <a:chOff x="0" y="0"/>
            <a:chExt cx="5389595" cy="4181896"/>
          </a:xfrm>
        </p:grpSpPr>
        <p:pic>
          <p:nvPicPr>
            <p:cNvPr id="336" name="DSCN1788.jpg" descr="DSCN1788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5135596" cy="385169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35" name="DSCN1788.jpg" descr="DSCN1788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5389596" cy="418189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tundenplan Oberschule (Klasse 5)"/>
          <p:cNvSpPr txBox="1"/>
          <p:nvPr/>
        </p:nvSpPr>
        <p:spPr>
          <a:xfrm>
            <a:off x="4120593" y="213657"/>
            <a:ext cx="8882163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 sz="38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Stundenplan Oberschule (Klasse 5)</a:t>
            </a:r>
          </a:p>
        </p:txBody>
      </p:sp>
      <p:pic>
        <p:nvPicPr>
          <p:cNvPr id="340" name="Bildschirmfoto 2023-11-28 um 13.43.44.png" descr="Bildschirmfoto 2023-11-28 um 13.43.4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26295" y="1709737"/>
            <a:ext cx="11277601" cy="79883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tundenplan…"/>
          <p:cNvSpPr txBox="1"/>
          <p:nvPr/>
        </p:nvSpPr>
        <p:spPr>
          <a:xfrm>
            <a:off x="-892318" y="2298700"/>
            <a:ext cx="6784447" cy="1981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Stundenplan </a:t>
            </a:r>
          </a:p>
          <a:p>
            <a: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Oberschule</a:t>
            </a:r>
          </a:p>
          <a:p>
            <a: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(Klasse 10)</a:t>
            </a:r>
          </a:p>
        </p:txBody>
      </p:sp>
      <p:pic>
        <p:nvPicPr>
          <p:cNvPr id="343" name="Bildschirmfoto 2023-11-28 um 14.09.25.png" descr="Bildschirmfoto 2023-11-28 um 14.09.2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06056" y="1383208"/>
            <a:ext cx="7463207" cy="76155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Bläser-„Klasse“ in  Jahrgang 5 und 6…"/>
          <p:cNvSpPr txBox="1"/>
          <p:nvPr/>
        </p:nvSpPr>
        <p:spPr>
          <a:xfrm>
            <a:off x="6238554" y="2346697"/>
            <a:ext cx="6824870" cy="62032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Bläser-„Klasse“ in </a:t>
            </a:r>
            <a:br/>
            <a:r>
              <a:t>Jahrgang 5 und 6</a:t>
            </a:r>
          </a:p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regelmäßige Klassenfahrten</a:t>
            </a:r>
          </a:p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DELF-Sprachprüfung</a:t>
            </a:r>
          </a:p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Arbeitsgemeinschaften</a:t>
            </a:r>
          </a:p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Methodencurriculum</a:t>
            </a:r>
          </a:p>
          <a:p>
            <a:pPr lvl="1"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außerschulische Kooperationen</a:t>
            </a:r>
          </a:p>
          <a:p>
            <a:pPr algn="l" defTabSz="334263">
              <a:spcBef>
                <a:spcPts val="600"/>
              </a:spcBef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</a:p>
          <a:p>
            <a:pPr marL="666538" indent="-654600" algn="l" defTabSz="334263">
              <a:spcBef>
                <a:spcPts val="600"/>
              </a:spcBef>
              <a:buSzPct val="47000"/>
              <a:buBlip>
                <a:blip r:embed="rId2"/>
              </a:buBlip>
              <a:defRPr sz="338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Handyverbot</a:t>
            </a:r>
          </a:p>
        </p:txBody>
      </p:sp>
      <p:grpSp>
        <p:nvGrpSpPr>
          <p:cNvPr id="348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346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47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49" name="schulformübergreifend:"/>
          <p:cNvSpPr txBox="1"/>
          <p:nvPr/>
        </p:nvSpPr>
        <p:spPr>
          <a:xfrm>
            <a:off x="3924300" y="399631"/>
            <a:ext cx="8178800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         schulformübergreifend:</a:t>
            </a:r>
          </a:p>
        </p:txBody>
      </p:sp>
      <p:grpSp>
        <p:nvGrpSpPr>
          <p:cNvPr id="352" name="SJS_Plakat_Offene_Tür_2019_1-19.jpg"/>
          <p:cNvGrpSpPr/>
          <p:nvPr/>
        </p:nvGrpSpPr>
        <p:grpSpPr>
          <a:xfrm>
            <a:off x="701637" y="2478356"/>
            <a:ext cx="4934550" cy="5535007"/>
            <a:chOff x="0" y="0"/>
            <a:chExt cx="4934548" cy="5535006"/>
          </a:xfrm>
        </p:grpSpPr>
        <p:pic>
          <p:nvPicPr>
            <p:cNvPr id="351" name="SJS_Plakat_Offene_Tür_2019_1-19.jpg" descr="SJS_Plakat_Offene_Tür_2019_1-19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27000" y="88900"/>
              <a:ext cx="4680549" cy="520480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50" name="SJS_Plakat_Offene_Tür_2019_1-19.jpg" descr="SJS_Plakat_Offene_Tür_2019_1-19.jpg"/>
            <p:cNvPicPr>
              <a:picLocks noChangeAspect="0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934549" cy="553500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hervorragende Ausstattung der  naturwissenschaftlichen Räume…"/>
          <p:cNvSpPr txBox="1"/>
          <p:nvPr/>
        </p:nvSpPr>
        <p:spPr>
          <a:xfrm>
            <a:off x="4028440" y="2465222"/>
            <a:ext cx="8815944" cy="67587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hervorragende Ausstattung der </a:t>
            </a:r>
            <a:br/>
            <a:r>
              <a:t>naturwissenschaftlichen Räume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Informatik für alle schon ab Klasse 5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kleinere Gruppen in Phy/Che/Inf (OBS)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AGs (z.B. Modellbau, Forscher-AG)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Leistungsdifferenzierung in Physik/Chemie ab Klasse 9 (OBS)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Nat-Stationenlernen Jg. 8 (Licht und Farbe) und 9 (Elektrizität) Gy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Nat-Projekt Jg. 10 Gy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Grundkurse in allen Naturwissenschaften</a:t>
            </a:r>
          </a:p>
          <a:p>
            <a:pPr lvl="1" marL="542544" indent="-531240" algn="l" defTabSz="316484">
              <a:spcBef>
                <a:spcPts val="600"/>
              </a:spcBef>
              <a:buSzPct val="47000"/>
              <a:buBlip>
                <a:blip r:embed="rId2"/>
              </a:buBlip>
              <a:defRPr sz="3026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Leistungskurse in Mathematik, Biologie Physik und Informatik</a:t>
            </a:r>
          </a:p>
        </p:txBody>
      </p:sp>
      <p:grpSp>
        <p:nvGrpSpPr>
          <p:cNvPr id="357" name="image7.jpg"/>
          <p:cNvGrpSpPr/>
          <p:nvPr/>
        </p:nvGrpSpPr>
        <p:grpSpPr>
          <a:xfrm>
            <a:off x="338179" y="2184275"/>
            <a:ext cx="3760050" cy="2959738"/>
            <a:chOff x="0" y="0"/>
            <a:chExt cx="3760049" cy="2959736"/>
          </a:xfrm>
        </p:grpSpPr>
        <p:pic>
          <p:nvPicPr>
            <p:cNvPr id="356" name="image7.jpg" descr="image7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27000" y="88900"/>
              <a:ext cx="3506050" cy="262953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55" name="image7.jpg" descr="image7.jpg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760050" cy="2959737"/>
            </a:xfrm>
            <a:prstGeom prst="rect">
              <a:avLst/>
            </a:prstGeom>
            <a:effectLst/>
          </p:spPr>
        </p:pic>
      </p:grpSp>
      <p:grpSp>
        <p:nvGrpSpPr>
          <p:cNvPr id="360" name="Gruppieren"/>
          <p:cNvGrpSpPr/>
          <p:nvPr/>
        </p:nvGrpSpPr>
        <p:grpSpPr>
          <a:xfrm>
            <a:off x="-1073258" y="23093"/>
            <a:ext cx="16091116" cy="1615207"/>
            <a:chOff x="0" y="0"/>
            <a:chExt cx="16091115" cy="1615206"/>
          </a:xfrm>
        </p:grpSpPr>
        <p:pic>
          <p:nvPicPr>
            <p:cNvPr id="358" name="sjskeynote.jpg" descr="sjskeynote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59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6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6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61" name="MINT-freundliche Schule"/>
          <p:cNvSpPr txBox="1"/>
          <p:nvPr/>
        </p:nvSpPr>
        <p:spPr>
          <a:xfrm>
            <a:off x="5192791" y="1022832"/>
            <a:ext cx="6817442" cy="7509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MINT-freundliche Schule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chulsozialarbeiter…"/>
          <p:cNvSpPr txBox="1"/>
          <p:nvPr/>
        </p:nvSpPr>
        <p:spPr>
          <a:xfrm>
            <a:off x="7234979" y="3090113"/>
            <a:ext cx="4947980" cy="3257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lvl="1" marL="540638" indent="-528066" algn="l" defTabSz="352044">
              <a:spcBef>
                <a:spcPts val="2400"/>
              </a:spcBef>
              <a:buSzPct val="47000"/>
              <a:buBlip>
                <a:blip r:embed="rId2"/>
              </a:buBlip>
              <a:defRPr sz="356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Schulsozialarbeiter</a:t>
            </a:r>
          </a:p>
          <a:p>
            <a:pPr lvl="1" marL="540638" indent="-528066" algn="l" defTabSz="352044">
              <a:spcBef>
                <a:spcPts val="2400"/>
              </a:spcBef>
              <a:buSzPct val="47000"/>
              <a:buBlip>
                <a:blip r:embed="rId2"/>
              </a:buBlip>
              <a:defRPr sz="356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Sonderpädagogen</a:t>
            </a:r>
          </a:p>
          <a:p>
            <a:pPr lvl="1" marL="540638" indent="-528066" algn="l" defTabSz="352044">
              <a:spcBef>
                <a:spcPts val="2400"/>
              </a:spcBef>
              <a:buSzPct val="47000"/>
              <a:buBlip>
                <a:blip r:embed="rId2"/>
              </a:buBlip>
              <a:defRPr sz="356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Beratungslehrer</a:t>
            </a:r>
          </a:p>
          <a:p>
            <a:pPr lvl="1" marL="540638" indent="-528066" algn="l" defTabSz="352044">
              <a:spcBef>
                <a:spcPts val="2400"/>
              </a:spcBef>
              <a:buSzPct val="47000"/>
              <a:buBlip>
                <a:blip r:embed="rId2"/>
              </a:buBlip>
              <a:defRPr sz="3564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Schulseelsorge</a:t>
            </a:r>
          </a:p>
        </p:txBody>
      </p:sp>
      <p:grpSp>
        <p:nvGrpSpPr>
          <p:cNvPr id="366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364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65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67" name="Umfangreiches Beratungsangebot"/>
          <p:cNvSpPr txBox="1"/>
          <p:nvPr/>
        </p:nvSpPr>
        <p:spPr>
          <a:xfrm>
            <a:off x="5367031" y="974013"/>
            <a:ext cx="7189079" cy="906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280924">
              <a:defRPr sz="3318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Umfangreiches Beratungsangebot</a:t>
            </a:r>
          </a:p>
        </p:txBody>
      </p:sp>
      <p:grpSp>
        <p:nvGrpSpPr>
          <p:cNvPr id="370" name="SJS_Sozialarbeit_Plakate_A2-1.jpg"/>
          <p:cNvGrpSpPr/>
          <p:nvPr/>
        </p:nvGrpSpPr>
        <p:grpSpPr>
          <a:xfrm>
            <a:off x="586094" y="2789933"/>
            <a:ext cx="6513327" cy="4550154"/>
            <a:chOff x="0" y="0"/>
            <a:chExt cx="6513326" cy="4550153"/>
          </a:xfrm>
        </p:grpSpPr>
        <p:pic>
          <p:nvPicPr>
            <p:cNvPr id="369" name="SJS_Sozialarbeit_Plakate_A2-1.jpg" descr="SJS_Sozialarbeit_Plakate_A2-1.jp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27000" y="88900"/>
              <a:ext cx="6259327" cy="421995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68" name="SJS_Sozialarbeit_Plakate_A2-1.jpg" descr="SJS_Sozialarbeit_Plakate_A2-1.jpg"/>
            <p:cNvPicPr>
              <a:picLocks noChangeAspect="0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-1" y="0"/>
              <a:ext cx="6513328" cy="4550154"/>
            </a:xfrm>
            <a:prstGeom prst="rect">
              <a:avLst/>
            </a:prstGeom>
            <a:effectLst/>
          </p:spPr>
        </p:pic>
      </p:grpSp>
      <p:pic>
        <p:nvPicPr>
          <p:cNvPr id="371" name="csm_SAGE_HALT_-_FINDE_HALT_1_34db8f1fbb.jpg" descr="csm_SAGE_HALT_-_FINDE_HALT_1_34db8f1fbb.jp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063238" y="6606804"/>
            <a:ext cx="2692580" cy="294959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5" name="585.jpg"/>
          <p:cNvGrpSpPr/>
          <p:nvPr/>
        </p:nvGrpSpPr>
        <p:grpSpPr>
          <a:xfrm>
            <a:off x="363290" y="2315144"/>
            <a:ext cx="4595054" cy="2882580"/>
            <a:chOff x="0" y="0"/>
            <a:chExt cx="4595053" cy="2882578"/>
          </a:xfrm>
        </p:grpSpPr>
        <p:pic>
          <p:nvPicPr>
            <p:cNvPr id="374" name="585.jpg" descr="585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27000" y="88900"/>
              <a:ext cx="4341054" cy="255237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73" name="585.jpg" descr="585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4595054" cy="2882579"/>
            </a:xfrm>
            <a:prstGeom prst="rect">
              <a:avLst/>
            </a:prstGeom>
            <a:effectLst/>
          </p:spPr>
        </p:pic>
      </p:grpSp>
      <p:sp>
        <p:nvSpPr>
          <p:cNvPr id="376" name="6,2 Millionen Euro Hilfe seit 1952"/>
          <p:cNvSpPr txBox="1"/>
          <p:nvPr/>
        </p:nvSpPr>
        <p:spPr>
          <a:xfrm>
            <a:off x="1091029" y="7834329"/>
            <a:ext cx="9213281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1" indent="0" defTabSz="355600">
              <a:spcBef>
                <a:spcPts val="700"/>
              </a:spcBef>
              <a:defRPr sz="35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6,2 Millionen Euro Hilfe seit 1952</a:t>
            </a:r>
          </a:p>
        </p:txBody>
      </p:sp>
      <p:grpSp>
        <p:nvGrpSpPr>
          <p:cNvPr id="379" name="Gruppieren"/>
          <p:cNvGrpSpPr/>
          <p:nvPr/>
        </p:nvGrpSpPr>
        <p:grpSpPr>
          <a:xfrm>
            <a:off x="-31858" y="23093"/>
            <a:ext cx="16091116" cy="1615207"/>
            <a:chOff x="0" y="0"/>
            <a:chExt cx="16091115" cy="1615206"/>
          </a:xfrm>
        </p:grpSpPr>
        <p:pic>
          <p:nvPicPr>
            <p:cNvPr id="377" name="sjskeynote.jpg" descr="sjskeynote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78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5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5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80" name="Förderverein"/>
          <p:cNvSpPr txBox="1"/>
          <p:nvPr/>
        </p:nvSpPr>
        <p:spPr>
          <a:xfrm>
            <a:off x="3924300" y="941343"/>
            <a:ext cx="8178800" cy="970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Förderverein</a:t>
            </a:r>
          </a:p>
        </p:txBody>
      </p:sp>
      <p:sp>
        <p:nvSpPr>
          <p:cNvPr id="381" name="Der Förderverein ist ein gemeinnütziger Verein, um die Bildungs- und Erziehungsarbeit an den katholischen Schulen in Bremen ideell und materiell zu unterstützen."/>
          <p:cNvSpPr txBox="1"/>
          <p:nvPr/>
        </p:nvSpPr>
        <p:spPr>
          <a:xfrm>
            <a:off x="6212473" y="2363640"/>
            <a:ext cx="5475921" cy="246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1" indent="0" algn="l" defTabSz="355600">
              <a:spcBef>
                <a:spcPts val="600"/>
              </a:spcBef>
              <a:defRPr sz="2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Der Förderverein ist ein gemeinnütziger Verein, um die Bildungs- und Erziehungsarbeit an den katholischen Schulen in Bremen ideell und materiell zu unterstützen.</a:t>
            </a:r>
          </a:p>
        </p:txBody>
      </p:sp>
      <p:sp>
        <p:nvSpPr>
          <p:cNvPr id="382" name="Unterstützung von Klassenfahrten, Orientierungstagen, Förderung neuer Medien,Umgestaltung von Schulhöfen und Pausenhallen, Beiträge zu Projekten und Schulveranstaltungen, Unterstützung bei investiven Maßnahmen des Schulträgers etc."/>
          <p:cNvSpPr txBox="1"/>
          <p:nvPr/>
        </p:nvSpPr>
        <p:spPr>
          <a:xfrm>
            <a:off x="619731" y="5278911"/>
            <a:ext cx="11287103" cy="2197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indent="12700" algn="l" defTabSz="355600">
              <a:spcBef>
                <a:spcPts val="700"/>
              </a:spcBef>
              <a:defRPr sz="2700">
                <a:solidFill>
                  <a:srgbClr val="911F2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 sz="4200"/>
            </a:pPr>
            <a:r>
              <a:rPr sz="2700"/>
              <a:t>Unterstützung von Klassenfahrten, Orientierungstagen, Förderung neuer Medien,Umgestaltung von Schulhöfen und Pausenhallen, Beiträge zu Projekten und Schulveranstaltungen, Unterstützung bei investiven Maßnahmen des Schulträgers etc.                                                                                                       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76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114 € pro Kind pro Monat"/>
          <p:cNvSpPr txBox="1"/>
          <p:nvPr/>
        </p:nvSpPr>
        <p:spPr>
          <a:xfrm>
            <a:off x="1711748" y="2691167"/>
            <a:ext cx="9680971" cy="66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114 €</a:t>
            </a:r>
            <a:r>
              <a:rPr b="1"/>
              <a:t> </a:t>
            </a:r>
            <a:r>
              <a:t>pro Kind pro Monat</a:t>
            </a:r>
          </a:p>
        </p:txBody>
      </p:sp>
      <p:sp>
        <p:nvSpPr>
          <p:cNvPr id="385" name="Soziale Staffelung nach Einkommen…"/>
          <p:cNvSpPr txBox="1"/>
          <p:nvPr/>
        </p:nvSpPr>
        <p:spPr>
          <a:xfrm>
            <a:off x="1449600" y="3752176"/>
            <a:ext cx="8593263" cy="1308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1" indent="228600"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Soziale Staffelung nach Einkommen</a:t>
            </a:r>
          </a:p>
          <a:p>
            <a:pPr lvl="1" indent="228600"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Mindestbetrag 7 € im Monat</a:t>
            </a:r>
          </a:p>
        </p:txBody>
      </p:sp>
      <p:sp>
        <p:nvSpPr>
          <p:cNvPr id="386" name="Anträge auf unserer Info-Seite:…"/>
          <p:cNvSpPr txBox="1"/>
          <p:nvPr/>
        </p:nvSpPr>
        <p:spPr>
          <a:xfrm>
            <a:off x="3432448" y="5659777"/>
            <a:ext cx="8158510" cy="1308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1" indent="0" algn="r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Anträge auf unserer Info-Seite: </a:t>
            </a:r>
          </a:p>
          <a:p>
            <a:pPr lvl="1" indent="0" algn="r" defTabSz="355600">
              <a:spcBef>
                <a:spcPts val="700"/>
              </a:spcBef>
              <a:defRPr sz="3600">
                <a:solidFill>
                  <a:schemeClr val="accent4">
                    <a:satOff val="1488"/>
                    <a:lumOff val="-7242"/>
                  </a:schemeClr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u="sng">
                <a:hlinkClick r:id="rId3" invalidUrl="" action="" tgtFrame="" tooltip="" history="1" highlightClick="0" endSnd="0"/>
              </a:rPr>
              <a:t>www.kshb.de</a:t>
            </a:r>
          </a:p>
        </p:txBody>
      </p:sp>
      <p:grpSp>
        <p:nvGrpSpPr>
          <p:cNvPr id="389" name="Gruppieren"/>
          <p:cNvGrpSpPr/>
          <p:nvPr/>
        </p:nvGrpSpPr>
        <p:grpSpPr>
          <a:xfrm>
            <a:off x="-1212958" y="10393"/>
            <a:ext cx="16091116" cy="1615207"/>
            <a:chOff x="0" y="0"/>
            <a:chExt cx="16091115" cy="1615206"/>
          </a:xfrm>
        </p:grpSpPr>
        <p:pic>
          <p:nvPicPr>
            <p:cNvPr id="387" name="sjskeynote.jpg" descr="sjskeynote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88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5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5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90" name="Schulgeld"/>
          <p:cNvSpPr txBox="1"/>
          <p:nvPr/>
        </p:nvSpPr>
        <p:spPr>
          <a:xfrm>
            <a:off x="4719072" y="844420"/>
            <a:ext cx="6513056" cy="1011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Schulgeld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135 Schulplätze insgesamt…"/>
          <p:cNvSpPr txBox="1"/>
          <p:nvPr/>
        </p:nvSpPr>
        <p:spPr>
          <a:xfrm>
            <a:off x="1787948" y="2603500"/>
            <a:ext cx="10563968" cy="454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135 Schulplätze insgesamt</a:t>
            </a:r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60 Plätze am Gymnasium </a:t>
            </a:r>
            <a:endParaRPr b="1"/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 b="1"/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75 Plätze an der Oberschule, </a:t>
            </a:r>
            <a:r>
              <a:t>davon </a:t>
            </a:r>
          </a:p>
          <a:p>
            <a:pPr algn="l" defTabSz="355600">
              <a:spcBef>
                <a:spcPts val="700"/>
              </a:spcBef>
              <a:defRPr sz="36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t>10 Plätze für Kinder über dem Regelstandard</a:t>
            </a:r>
          </a:p>
        </p:txBody>
      </p:sp>
      <p:grpSp>
        <p:nvGrpSpPr>
          <p:cNvPr id="395" name="Gruppieren"/>
          <p:cNvGrpSpPr/>
          <p:nvPr/>
        </p:nvGrpSpPr>
        <p:grpSpPr>
          <a:xfrm>
            <a:off x="-1212958" y="10393"/>
            <a:ext cx="16091116" cy="1615207"/>
            <a:chOff x="0" y="0"/>
            <a:chExt cx="16091115" cy="1615206"/>
          </a:xfrm>
        </p:grpSpPr>
        <p:pic>
          <p:nvPicPr>
            <p:cNvPr id="393" name="sjskeynote.jpg" descr="sjskeynote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94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3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3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396" name="Schulplätze"/>
          <p:cNvSpPr txBox="1"/>
          <p:nvPr/>
        </p:nvSpPr>
        <p:spPr>
          <a:xfrm>
            <a:off x="4541272" y="1352420"/>
            <a:ext cx="6513056" cy="1011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Schulplätze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Aufnahmeverfahren für Schüler von katholischen Grundschulen"/>
          <p:cNvSpPr txBox="1"/>
          <p:nvPr/>
        </p:nvSpPr>
        <p:spPr>
          <a:xfrm>
            <a:off x="4015623" y="571364"/>
            <a:ext cx="8178801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 sz="3400">
                <a:solidFill>
                  <a:srgbClr val="D12F17"/>
                </a:solidFill>
                <a:latin typeface="Futura"/>
                <a:ea typeface="Futura"/>
                <a:cs typeface="Futura"/>
                <a:sym typeface="Futura"/>
              </a:defRPr>
            </a:lvl1pPr>
          </a:lstStyle>
          <a:p>
            <a:pPr/>
            <a:r>
              <a:t>Aufnahmeverfahren für Schüler von katholischen Grundschulen</a:t>
            </a:r>
          </a:p>
        </p:txBody>
      </p:sp>
      <p:sp>
        <p:nvSpPr>
          <p:cNvPr id="399" name="Ausgabe der Anmeldebögen und der Verzichts-erklärungen (sowie Anmeldung zur Bläser-„Klasse“) bei der Elternberatung in den Grundschulen…"/>
          <p:cNvSpPr/>
          <p:nvPr/>
        </p:nvSpPr>
        <p:spPr>
          <a:xfrm>
            <a:off x="1081092" y="2114322"/>
            <a:ext cx="10842616" cy="6972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fill="norm" stroke="1" extrusionOk="0">
                <a:moveTo>
                  <a:pt x="0" y="105"/>
                </a:moveTo>
                <a:lnTo>
                  <a:pt x="21572" y="0"/>
                </a:lnTo>
                <a:lnTo>
                  <a:pt x="21600" y="21468"/>
                </a:lnTo>
                <a:cubicBezTo>
                  <a:pt x="18035" y="21555"/>
                  <a:pt x="14469" y="21598"/>
                  <a:pt x="10903" y="21599"/>
                </a:cubicBezTo>
                <a:cubicBezTo>
                  <a:pt x="7268" y="21600"/>
                  <a:pt x="3634" y="21556"/>
                  <a:pt x="0" y="21468"/>
                </a:cubicBezTo>
                <a:lnTo>
                  <a:pt x="0" y="105"/>
                </a:lnTo>
                <a:close/>
              </a:path>
            </a:pathLst>
          </a:cu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lvl="1" marL="396522" indent="-383822" algn="l" defTabSz="355600">
              <a:spcBef>
                <a:spcPts val="7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Ausgabe der Anmeldebögen und der Verzichts-erklärungen (sowie Anmeldung zur Bläser-„Klasse“) bei der Elternberatung in den Grundschulen</a:t>
            </a:r>
          </a:p>
          <a:p>
            <a:pPr lvl="1" marL="396522" indent="-383822" algn="l" defTabSz="355600">
              <a:spcBef>
                <a:spcPts val="7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Rückgabe der Anmeldebögen und der Verzichts-erklärungen in den Grundschulen bis spätestens 17.01.2023, vormittags</a:t>
            </a:r>
          </a:p>
          <a:p>
            <a:pPr lvl="1" marL="396522" indent="-383822" algn="l" defTabSz="355600">
              <a:spcBef>
                <a:spcPts val="7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Ausgabe der Zusagen und der Schulverträge mit den Zeugnissen am 27.01.2023</a:t>
            </a:r>
          </a:p>
          <a:p>
            <a:pPr lvl="1" marL="396522" indent="-383822" algn="l" defTabSz="355600">
              <a:spcBef>
                <a:spcPts val="7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Futura"/>
                <a:ea typeface="Futura"/>
                <a:cs typeface="Futura"/>
                <a:sym typeface="Futura"/>
              </a:defRPr>
            </a:pPr>
            <a:r>
              <a:t>Unterschriebene Schulverträge und Verzichts-erklärungen zurück an uns bis 03.02.2023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Eltern: reichen den Anmeldebogen, die Verzichtserklärung und ggf. die Bläserklassen-anmeldung ab sofort ein. (Bei Bedarf indiv. Beratungsgespräche freitags 12-15 Uhr)…"/>
          <p:cNvSpPr txBox="1"/>
          <p:nvPr/>
        </p:nvSpPr>
        <p:spPr>
          <a:xfrm>
            <a:off x="1555079" y="2200047"/>
            <a:ext cx="10682042" cy="716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1" marL="442383" indent="-429683" algn="l" defTabSz="355600">
              <a:spcBef>
                <a:spcPts val="16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Eltern</a:t>
            </a:r>
            <a:r>
              <a:t>: reichen den Anmeldebogen, die Verzichtserklärung </a:t>
            </a:r>
            <a:r>
              <a:rPr sz="3100"/>
              <a:t>und ggf. die Bläserklassen-anmeldung </a:t>
            </a:r>
            <a:r>
              <a:t>ab sofort ein. </a:t>
            </a:r>
            <a:r>
              <a:rPr sz="3100"/>
              <a:t>(Bei Bedarf indiv. Beratungsgespräche freitags 12-15 Uhr)   </a:t>
            </a:r>
            <a:r>
              <a:t>                                                   </a:t>
            </a:r>
          </a:p>
          <a:p>
            <a:pPr lvl="1" marL="442383" indent="-429683" algn="l" defTabSz="355600">
              <a:spcBef>
                <a:spcPts val="16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Eltern</a:t>
            </a:r>
            <a:r>
              <a:t>: reichen das Halbjahreszeugnis bis zum </a:t>
            </a:r>
            <a:r>
              <a:rPr b="1"/>
              <a:t>05.02.</a:t>
            </a:r>
            <a:r>
              <a:t>2026 nach.</a:t>
            </a:r>
          </a:p>
          <a:p>
            <a:pPr lvl="1" marL="442383" indent="-429683" algn="l" defTabSz="355600">
              <a:spcBef>
                <a:spcPts val="16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Schule</a:t>
            </a:r>
            <a:r>
              <a:t>: versendet die Schulverträge spätestens am 09.02.2026.</a:t>
            </a:r>
          </a:p>
          <a:p>
            <a:pPr lvl="1" marL="442383" indent="-429683" algn="l" defTabSz="355600">
              <a:spcBef>
                <a:spcPts val="16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Eltern</a:t>
            </a:r>
            <a:r>
              <a:t>: senden unterschriebene Schul-verträge an uns zurück bis zum 12.02.2026.</a:t>
            </a:r>
          </a:p>
          <a:p>
            <a:pPr lvl="1" marL="442383" indent="-429683" algn="l" defTabSz="355600">
              <a:spcBef>
                <a:spcPts val="1600"/>
              </a:spcBef>
              <a:buSzPct val="47000"/>
              <a:buBlip>
                <a:blip r:embed="rId2"/>
              </a:buBlip>
              <a:defRPr sz="3400">
                <a:solidFill>
                  <a:srgbClr val="102C52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1"/>
              <a:t>Schule</a:t>
            </a:r>
            <a:r>
              <a:t>: meldet Aufnahmen an die Bildungs-behörde am 16.02.2026.</a:t>
            </a:r>
          </a:p>
        </p:txBody>
      </p:sp>
      <p:grpSp>
        <p:nvGrpSpPr>
          <p:cNvPr id="404" name="Gruppieren"/>
          <p:cNvGrpSpPr/>
          <p:nvPr/>
        </p:nvGrpSpPr>
        <p:grpSpPr>
          <a:xfrm>
            <a:off x="-1149458" y="10393"/>
            <a:ext cx="16091116" cy="1615207"/>
            <a:chOff x="0" y="0"/>
            <a:chExt cx="16091115" cy="1615206"/>
          </a:xfrm>
        </p:grpSpPr>
        <p:pic>
          <p:nvPicPr>
            <p:cNvPr id="402" name="sjskeynote.jpg" descr="sjskeynote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03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4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4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405" name="Aufnahmeverfahren für Schüler staatlicher Grundschulen"/>
          <p:cNvSpPr txBox="1"/>
          <p:nvPr/>
        </p:nvSpPr>
        <p:spPr>
          <a:xfrm>
            <a:off x="4523623" y="584064"/>
            <a:ext cx="8178801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 sz="34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Aufnahmeverfahren für Schüler staatlicher Grundschulen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" name="DSCN1994 b.jpg"/>
          <p:cNvGrpSpPr/>
          <p:nvPr/>
        </p:nvGrpSpPr>
        <p:grpSpPr>
          <a:xfrm>
            <a:off x="2476500" y="2924337"/>
            <a:ext cx="8737600" cy="6692901"/>
            <a:chOff x="0" y="0"/>
            <a:chExt cx="8737600" cy="6692900"/>
          </a:xfrm>
        </p:grpSpPr>
        <p:pic>
          <p:nvPicPr>
            <p:cNvPr id="408" name="DSCN1994 b.jpg" descr="DSCN1994 b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27000" y="88900"/>
              <a:ext cx="8483600" cy="63627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407" name="DSCN1994 b.jpg" descr="DSCN1994 b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8737600" cy="6692900"/>
            </a:xfrm>
            <a:prstGeom prst="rect">
              <a:avLst/>
            </a:prstGeom>
            <a:effectLst/>
          </p:spPr>
        </p:pic>
      </p:grpSp>
      <p:grpSp>
        <p:nvGrpSpPr>
          <p:cNvPr id="412" name="Gruppieren"/>
          <p:cNvGrpSpPr/>
          <p:nvPr/>
        </p:nvGrpSpPr>
        <p:grpSpPr>
          <a:xfrm>
            <a:off x="-1289158" y="48493"/>
            <a:ext cx="16091116" cy="1615207"/>
            <a:chOff x="0" y="0"/>
            <a:chExt cx="16091115" cy="1615206"/>
          </a:xfrm>
        </p:grpSpPr>
        <p:pic>
          <p:nvPicPr>
            <p:cNvPr id="410" name="sjskeynote.jpg" descr="sjskeynote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16091116" cy="16152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1" name="johannis.kshb.de"/>
            <p:cNvSpPr txBox="1"/>
            <p:nvPr/>
          </p:nvSpPr>
          <p:spPr>
            <a:xfrm>
              <a:off x="11286538" y="34056"/>
              <a:ext cx="1417440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200" u="sng"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  <a:hlinkClick r:id="rId5" invalidUrl="" action="" tgtFrame="" tooltip="" history="1" highlightClick="0" endSnd="0"/>
                </a:defRPr>
              </a:lvl1pPr>
            </a:lstStyle>
            <a:p>
              <a:pPr>
                <a:defRPr u="none"/>
              </a:pPr>
              <a:r>
                <a:rPr u="sng">
                  <a:hlinkClick r:id="rId5" invalidUrl="" action="" tgtFrame="" tooltip="" history="1" highlightClick="0" endSnd="0"/>
                </a:rPr>
                <a:t>johannis.kshb.de</a:t>
              </a:r>
            </a:p>
          </p:txBody>
        </p:sp>
      </p:grpSp>
      <p:sp>
        <p:nvSpPr>
          <p:cNvPr id="413" name="Wir freuen uns auf unsere neuen Schülerinnen und Schüler!"/>
          <p:cNvSpPr txBox="1"/>
          <p:nvPr/>
        </p:nvSpPr>
        <p:spPr>
          <a:xfrm>
            <a:off x="4191572" y="894402"/>
            <a:ext cx="7492428" cy="198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355600">
              <a:defRPr sz="3300">
                <a:solidFill>
                  <a:srgbClr val="D12F17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/>
            <a:r>
              <a:t>Wir freuen uns auf unsere neuen Schülerinnen und Schüler!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Requires="p14">
      <p:transition spd="med" advClick="1" p14:dur="1000">
        <p:peelOff/>
      </p:transition>
    </mc:Choice>
    <mc:Fallback>
      <p:transition spd="med">
        <p:fade/>
      </p:transition>
    </mc:Fallback>
  </mc:AlternateContent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2.jpe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jpe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381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381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381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381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